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Lst>
  <p:notesMasterIdLst>
    <p:notesMasterId r:id="rId30"/>
  </p:notesMasterIdLst>
  <p:sldIdLst>
    <p:sldId id="382" r:id="rId3"/>
    <p:sldId id="340" r:id="rId4"/>
    <p:sldId id="326" r:id="rId5"/>
    <p:sldId id="344" r:id="rId6"/>
    <p:sldId id="415" r:id="rId7"/>
    <p:sldId id="418" r:id="rId8"/>
    <p:sldId id="355" r:id="rId9"/>
    <p:sldId id="440" r:id="rId10"/>
    <p:sldId id="421" r:id="rId11"/>
    <p:sldId id="423" r:id="rId12"/>
    <p:sldId id="438" r:id="rId13"/>
    <p:sldId id="439" r:id="rId14"/>
    <p:sldId id="442" r:id="rId15"/>
    <p:sldId id="419" r:id="rId16"/>
    <p:sldId id="443" r:id="rId17"/>
    <p:sldId id="436" r:id="rId18"/>
    <p:sldId id="444" r:id="rId19"/>
    <p:sldId id="445" r:id="rId20"/>
    <p:sldId id="449" r:id="rId21"/>
    <p:sldId id="450" r:id="rId22"/>
    <p:sldId id="425" r:id="rId23"/>
    <p:sldId id="441" r:id="rId24"/>
    <p:sldId id="428" r:id="rId25"/>
    <p:sldId id="453" r:id="rId26"/>
    <p:sldId id="448" r:id="rId27"/>
    <p:sldId id="451" r:id="rId28"/>
    <p:sldId id="452" r:id="rId29"/>
  </p:sldIdLst>
  <p:sldSz cx="9363075" cy="5257800"/>
  <p:notesSz cx="6858000" cy="9144000"/>
  <p:defaultTextStyle>
    <a:defPPr>
      <a:defRPr lang="en-US"/>
    </a:defPPr>
    <a:lvl1pPr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1pPr>
    <a:lvl2pPr marL="328613" indent="128588"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2pPr>
    <a:lvl3pPr marL="657225" indent="257175"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3pPr>
    <a:lvl4pPr marL="985838" indent="385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4pPr>
    <a:lvl5pPr marL="1316038" indent="512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232" autoAdjust="0"/>
  </p:normalViewPr>
  <p:slideViewPr>
    <p:cSldViewPr>
      <p:cViewPr>
        <p:scale>
          <a:sx n="120" d="100"/>
          <a:sy n="120" d="100"/>
        </p:scale>
        <p:origin x="-360" y="-48"/>
      </p:cViewPr>
      <p:guideLst>
        <p:guide orient="horz" pos="1279"/>
        <p:guide orient="horz" pos="306"/>
        <p:guide orient="horz" pos="565"/>
        <p:guide orient="horz" pos="2193"/>
        <p:guide orient="horz" pos="1611"/>
        <p:guide pos="5607"/>
        <p:guide pos="290"/>
        <p:guide pos="1979"/>
        <p:guide pos="3781"/>
        <p:guide pos="2092"/>
        <p:guide pos="389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s>
</file>

<file path=ppt/media/image1.png>
</file>

<file path=ppt/media/image10.png>
</file>

<file path=ppt/media/image11.png>
</file>

<file path=ppt/media/image13.jpeg>
</file>

<file path=ppt/media/image14.png>
</file>

<file path=ppt/media/image15.png>
</file>

<file path=ppt/media/image16.png>
</file>

<file path=ppt/media/image17.png>
</file>

<file path=ppt/media/image18.png>
</file>

<file path=ppt/media/image19.png>
</file>

<file path=ppt/media/image2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B92F479-4B50-F243-9713-1B12EC2B4BDB}" type="datetimeFigureOut">
              <a:rPr lang="en-US" smtClean="0"/>
              <a:t>8/27/2015</a:t>
            </a:fld>
            <a:endParaRPr lang="en-US"/>
          </a:p>
        </p:txBody>
      </p:sp>
      <p:sp>
        <p:nvSpPr>
          <p:cNvPr id="4" name="Slide Image Placeholder 3"/>
          <p:cNvSpPr>
            <a:spLocks noGrp="1" noRot="1" noChangeAspect="1"/>
          </p:cNvSpPr>
          <p:nvPr>
            <p:ph type="sldImg" idx="2"/>
          </p:nvPr>
        </p:nvSpPr>
        <p:spPr>
          <a:xfrm>
            <a:off x="376238" y="685800"/>
            <a:ext cx="61055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D4B5B7-85EF-4E48-AC80-2380FACD9C23}" type="slidenum">
              <a:rPr lang="en-US" smtClean="0"/>
              <a:t>‹#›</a:t>
            </a:fld>
            <a:endParaRPr lang="en-US"/>
          </a:p>
        </p:txBody>
      </p:sp>
    </p:spTree>
    <p:extLst>
      <p:ext uri="{BB962C8B-B14F-4D97-AF65-F5344CB8AC3E}">
        <p14:creationId xmlns:p14="http://schemas.microsoft.com/office/powerpoint/2010/main" val="10650278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a:t>
            </a:fld>
            <a:endParaRPr lang="en-US"/>
          </a:p>
        </p:txBody>
      </p:sp>
    </p:spTree>
    <p:extLst>
      <p:ext uri="{BB962C8B-B14F-4D97-AF65-F5344CB8AC3E}">
        <p14:creationId xmlns:p14="http://schemas.microsoft.com/office/powerpoint/2010/main" val="4213651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10</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11</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12</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13</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14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15</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16</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17</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18</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19</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2</a:t>
            </a:fld>
            <a:endParaRPr lang="en-US"/>
          </a:p>
        </p:txBody>
      </p:sp>
    </p:spTree>
    <p:extLst>
      <p:ext uri="{BB962C8B-B14F-4D97-AF65-F5344CB8AC3E}">
        <p14:creationId xmlns:p14="http://schemas.microsoft.com/office/powerpoint/2010/main" val="18408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20</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21</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22</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23</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25</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26</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27</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3</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4</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aseline="0" dirty="0" smtClean="0">
              <a:solidFill>
                <a:prstClr val="black"/>
              </a:solidFill>
              <a:latin typeface="ArialMT"/>
              <a:sym typeface="Wingdings"/>
            </a:endParaRPr>
          </a:p>
        </p:txBody>
      </p:sp>
      <p:sp>
        <p:nvSpPr>
          <p:cNvPr id="4" name="Slide Number Placeholder 3"/>
          <p:cNvSpPr>
            <a:spLocks noGrp="1"/>
          </p:cNvSpPr>
          <p:nvPr>
            <p:ph type="sldNum" sz="quarter" idx="10"/>
          </p:nvPr>
        </p:nvSpPr>
        <p:spPr/>
        <p:txBody>
          <a:bodyPr/>
          <a:lstStyle/>
          <a:p>
            <a:fld id="{ADD4B5B7-85EF-4E48-AC80-2380FACD9C23}" type="slidenum">
              <a:rPr lang="en-US" smtClean="0"/>
              <a:t>5</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6</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7</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8</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9</a:t>
            </a:fld>
            <a:endParaRPr lang="en-US"/>
          </a:p>
        </p:txBody>
      </p:sp>
    </p:spTree>
    <p:extLst>
      <p:ext uri="{BB962C8B-B14F-4D97-AF65-F5344CB8AC3E}">
        <p14:creationId xmlns:p14="http://schemas.microsoft.com/office/powerpoint/2010/main" val="6457627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7200" y="579438"/>
            <a:ext cx="203835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2" name="Title 1"/>
          <p:cNvSpPr>
            <a:spLocks noGrp="1"/>
          </p:cNvSpPr>
          <p:nvPr>
            <p:ph type="ctrTitle"/>
          </p:nvPr>
        </p:nvSpPr>
        <p:spPr>
          <a:xfrm>
            <a:off x="413236" y="1144089"/>
            <a:ext cx="8469243" cy="1126998"/>
          </a:xfrm>
          <a:prstGeom prst="rect">
            <a:avLst/>
          </a:prstGeom>
        </p:spPr>
        <p:txBody>
          <a:bodyPr vert="horz" lIns="0" tIns="0" rIns="0" bIns="0"/>
          <a:lstStyle>
            <a:lvl1pPr>
              <a:lnSpc>
                <a:spcPct val="70000"/>
              </a:lnSpc>
              <a:defRPr sz="11500" b="1" cap="all" spc="-200">
                <a:latin typeface="PFDinTextCompPro-Bold"/>
                <a:cs typeface="PFDinTextCompPro-Bold"/>
              </a:defRPr>
            </a:lvl1pPr>
          </a:lstStyle>
          <a:p>
            <a:r>
              <a:rPr lang="en-US" smtClean="0"/>
              <a:t>Click to edit Master title style</a:t>
            </a:r>
            <a:endParaRPr lang="en-US" dirty="0"/>
          </a:p>
        </p:txBody>
      </p:sp>
      <p:sp>
        <p:nvSpPr>
          <p:cNvPr id="3" name="Subtitle 2"/>
          <p:cNvSpPr>
            <a:spLocks noGrp="1"/>
          </p:cNvSpPr>
          <p:nvPr>
            <p:ph type="subTitle" idx="1"/>
          </p:nvPr>
        </p:nvSpPr>
        <p:spPr>
          <a:xfrm>
            <a:off x="391455" y="4118670"/>
            <a:ext cx="6553695" cy="609600"/>
          </a:xfrm>
          <a:prstGeom prst="rect">
            <a:avLst/>
          </a:prstGeom>
        </p:spPr>
        <p:txBody>
          <a:bodyPr vert="horz" lIns="65828" tIns="32914" rIns="65828" bIns="32914"/>
          <a:lstStyle>
            <a:lvl1pPr marL="0" indent="0" algn="l">
              <a:buNone/>
              <a:defRPr lang="en-US" sz="2800" u="none" baseline="0" smtClean="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Tree>
    <p:extLst>
      <p:ext uri="{BB962C8B-B14F-4D97-AF65-F5344CB8AC3E}">
        <p14:creationId xmlns:p14="http://schemas.microsoft.com/office/powerpoint/2010/main" val="292431395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xercise Slide">
    <p:spTree>
      <p:nvGrpSpPr>
        <p:cNvPr id="1" name=""/>
        <p:cNvGrpSpPr/>
        <p:nvPr/>
      </p:nvGrpSpPr>
      <p:grpSpPr>
        <a:xfrm>
          <a:off x="0" y="0"/>
          <a:ext cx="0" cy="0"/>
          <a:chOff x="0" y="0"/>
          <a:chExt cx="0" cy="0"/>
        </a:xfrm>
      </p:grpSpPr>
      <p:cxnSp>
        <p:nvCxnSpPr>
          <p:cNvPr id="12" name="Straight Connector 11"/>
          <p:cNvCxnSpPr/>
          <p:nvPr userDrawn="1"/>
        </p:nvCxnSpPr>
        <p:spPr bwMode="auto">
          <a:xfrm flipH="1">
            <a:off x="454025" y="20828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 name="Straight Connector 12"/>
          <p:cNvCxnSpPr/>
          <p:nvPr userDrawn="1"/>
        </p:nvCxnSpPr>
        <p:spPr bwMode="auto">
          <a:xfrm>
            <a:off x="3386138" y="2085975"/>
            <a:ext cx="5272087"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4" name="Straight Connector 13"/>
          <p:cNvCxnSpPr/>
          <p:nvPr userDrawn="1"/>
        </p:nvCxnSpPr>
        <p:spPr bwMode="auto">
          <a:xfrm flipH="1">
            <a:off x="454025" y="36576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9" name="Straight Connector 18"/>
          <p:cNvCxnSpPr/>
          <p:nvPr userDrawn="1"/>
        </p:nvCxnSpPr>
        <p:spPr bwMode="auto">
          <a:xfrm flipH="1">
            <a:off x="3371850" y="3651250"/>
            <a:ext cx="5272088"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468612" y="1491734"/>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68612" y="2158557"/>
            <a:ext cx="2688926" cy="1200150"/>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3386137" y="1494184"/>
            <a:ext cx="5257800"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6" name="Content Placeholder 3"/>
          <p:cNvSpPr>
            <a:spLocks noGrp="1"/>
          </p:cNvSpPr>
          <p:nvPr>
            <p:ph sz="half" idx="13"/>
          </p:nvPr>
        </p:nvSpPr>
        <p:spPr>
          <a:xfrm>
            <a:off x="3386137" y="2161007"/>
            <a:ext cx="1219200" cy="1111856"/>
          </a:xfrm>
          <a:prstGeom prst="rect">
            <a:avLst/>
          </a:prstGeom>
        </p:spPr>
        <p:txBody>
          <a:bodyPr vert="horz" lIns="0" tIns="32914" rIns="65828" bIns="32914"/>
          <a:lstStyle>
            <a:lvl1pPr marL="0" indent="0">
              <a:lnSpc>
                <a:spcPct val="100000"/>
              </a:lnSpc>
              <a:buNone/>
              <a:defRPr sz="1400" i="1"/>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0" name="Content Placeholder 3"/>
          <p:cNvSpPr>
            <a:spLocks noGrp="1"/>
          </p:cNvSpPr>
          <p:nvPr>
            <p:ph sz="half" idx="14"/>
          </p:nvPr>
        </p:nvSpPr>
        <p:spPr>
          <a:xfrm>
            <a:off x="4853747" y="2161007"/>
            <a:ext cx="3790189" cy="1111856"/>
          </a:xfrm>
          <a:prstGeom prst="rect">
            <a:avLst/>
          </a:prstGeom>
        </p:spPr>
        <p:txBody>
          <a:bodyPr vert="horz" lIns="0" tIns="32914" rIns="65828" bIns="32914"/>
          <a:lstStyle>
            <a:lvl1pPr marL="225425" indent="-225425">
              <a:lnSpc>
                <a:spcPct val="100000"/>
              </a:lnSpc>
              <a:buSzPct val="100000"/>
              <a:buFont typeface="+mj-lt"/>
              <a:buAutoNum type="arabicPeriod"/>
              <a:defRPr sz="1400"/>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1" name="Text Placeholder 2"/>
          <p:cNvSpPr>
            <a:spLocks noGrp="1"/>
          </p:cNvSpPr>
          <p:nvPr>
            <p:ph type="body" idx="15"/>
          </p:nvPr>
        </p:nvSpPr>
        <p:spPr>
          <a:xfrm>
            <a:off x="468612" y="3070370"/>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68612" y="3737193"/>
            <a:ext cx="2688926"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ext Placeholder 2"/>
          <p:cNvSpPr>
            <a:spLocks noGrp="1"/>
          </p:cNvSpPr>
          <p:nvPr>
            <p:ph type="body" idx="18"/>
          </p:nvPr>
        </p:nvSpPr>
        <p:spPr>
          <a:xfrm>
            <a:off x="3386137" y="2933700"/>
            <a:ext cx="5257800" cy="61988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8" name="Content Placeholder 3"/>
          <p:cNvSpPr>
            <a:spLocks noGrp="1"/>
          </p:cNvSpPr>
          <p:nvPr>
            <p:ph sz="half" idx="19"/>
          </p:nvPr>
        </p:nvSpPr>
        <p:spPr>
          <a:xfrm>
            <a:off x="3386137" y="3730063"/>
            <a:ext cx="5257800"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23" name="Slide Number Placeholder 6"/>
          <p:cNvSpPr>
            <a:spLocks noGrp="1"/>
          </p:cNvSpPr>
          <p:nvPr>
            <p:ph type="sldNum" sz="quarter" idx="20"/>
          </p:nvPr>
        </p:nvSpPr>
        <p:spPr/>
        <p:txBody>
          <a:bodyPr/>
          <a:lstStyle>
            <a:lvl1pPr>
              <a:defRPr/>
            </a:lvl1pPr>
          </a:lstStyle>
          <a:p>
            <a:pPr>
              <a:defRPr/>
            </a:pPr>
            <a:fld id="{D4DC701D-38C3-2B44-A4BF-009E7CC0FE05}" type="slidenum">
              <a:rPr lang="en-US"/>
              <a:pPr>
                <a:defRPr/>
              </a:pPr>
              <a:t>‹#›</a:t>
            </a:fld>
            <a:endParaRPr lang="en-US"/>
          </a:p>
        </p:txBody>
      </p:sp>
    </p:spTree>
    <p:extLst>
      <p:ext uri="{BB962C8B-B14F-4D97-AF65-F5344CB8AC3E}">
        <p14:creationId xmlns:p14="http://schemas.microsoft.com/office/powerpoint/2010/main" val="4288716122"/>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cxnSp>
        <p:nvCxnSpPr>
          <p:cNvPr id="9" name="Straight Connector 8"/>
          <p:cNvCxnSpPr/>
          <p:nvPr userDrawn="1"/>
        </p:nvCxnSpPr>
        <p:spPr bwMode="auto">
          <a:xfrm flipH="1">
            <a:off x="6169025" y="2082800"/>
            <a:ext cx="2703513"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Connector 9"/>
          <p:cNvCxnSpPr/>
          <p:nvPr userDrawn="1"/>
        </p:nvCxnSpPr>
        <p:spPr bwMode="auto">
          <a:xfrm>
            <a:off x="476250" y="2082800"/>
            <a:ext cx="5500688"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6183611" y="1498728"/>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dirty="0" smtClean="0"/>
              <a:t>Click to edit Master text styles</a:t>
            </a:r>
          </a:p>
        </p:txBody>
      </p:sp>
      <p:sp>
        <p:nvSpPr>
          <p:cNvPr id="4" name="Content Placeholder 3"/>
          <p:cNvSpPr>
            <a:spLocks noGrp="1"/>
          </p:cNvSpPr>
          <p:nvPr>
            <p:ph sz="half" idx="2"/>
          </p:nvPr>
        </p:nvSpPr>
        <p:spPr>
          <a:xfrm>
            <a:off x="6183611" y="2156844"/>
            <a:ext cx="2688926"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476249" y="1498728"/>
            <a:ext cx="5500688"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76249" y="2156844"/>
            <a:ext cx="5500688"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itle 1"/>
          <p:cNvSpPr>
            <a:spLocks noGrp="1"/>
          </p:cNvSpPr>
          <p:nvPr>
            <p:ph type="ctrTitle"/>
          </p:nvPr>
        </p:nvSpPr>
        <p:spPr>
          <a:xfrm>
            <a:off x="442981" y="1066788"/>
            <a:ext cx="8429555" cy="571512"/>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11" name="Slide Number Placeholder 6"/>
          <p:cNvSpPr>
            <a:spLocks noGrp="1"/>
          </p:cNvSpPr>
          <p:nvPr>
            <p:ph type="sldNum" sz="quarter" idx="17"/>
          </p:nvPr>
        </p:nvSpPr>
        <p:spPr/>
        <p:txBody>
          <a:bodyPr/>
          <a:lstStyle>
            <a:lvl1pPr>
              <a:defRPr/>
            </a:lvl1pPr>
          </a:lstStyle>
          <a:p>
            <a:pPr>
              <a:defRPr/>
            </a:pPr>
            <a:fld id="{4818E8F9-447F-654D-803B-9DEE29FFF515}" type="slidenum">
              <a:rPr lang="en-US"/>
              <a:pPr>
                <a:defRPr/>
              </a:pPr>
              <a:t>‹#›</a:t>
            </a:fld>
            <a:endParaRPr lang="en-US"/>
          </a:p>
        </p:txBody>
      </p:sp>
    </p:spTree>
    <p:extLst>
      <p:ext uri="{BB962C8B-B14F-4D97-AF65-F5344CB8AC3E}">
        <p14:creationId xmlns:p14="http://schemas.microsoft.com/office/powerpoint/2010/main" val="2051864468"/>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8611"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36400"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Text Box 1"/>
          <p:cNvSpPr txBox="1">
            <a:spLocks noGrp="1" noChangeArrowheads="1"/>
          </p:cNvSpPr>
          <p:nvPr>
            <p:ph type="sldNum" sz="quarter" idx="12"/>
          </p:nvPr>
        </p:nvSpPr>
        <p:spPr>
          <a:ln/>
        </p:spPr>
        <p:txBody>
          <a:bodyPr/>
          <a:lstStyle>
            <a:lvl1pPr>
              <a:defRPr/>
            </a:lvl1pPr>
          </a:lstStyle>
          <a:p>
            <a:pPr>
              <a:defRPr/>
            </a:pPr>
            <a:fld id="{69262ABD-C146-AE4A-B90F-9D71F19074ED}" type="slidenum">
              <a:rPr lang="en-US"/>
              <a:pPr>
                <a:defRPr/>
              </a:pPr>
              <a:t>‹#›</a:t>
            </a:fld>
            <a:endParaRPr lang="en-US" dirty="0"/>
          </a:p>
        </p:txBody>
      </p:sp>
    </p:spTree>
    <p:extLst>
      <p:ext uri="{BB962C8B-B14F-4D97-AF65-F5344CB8AC3E}">
        <p14:creationId xmlns:p14="http://schemas.microsoft.com/office/powerpoint/2010/main" val="1321792682"/>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with Sub Head">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3" name="Text Box 1"/>
          <p:cNvSpPr txBox="1">
            <a:spLocks noGrp="1" noChangeArrowheads="1"/>
          </p:cNvSpPr>
          <p:nvPr>
            <p:ph type="sldNum" sz="quarter" idx="12"/>
          </p:nvPr>
        </p:nvSpPr>
        <p:spPr>
          <a:ln/>
        </p:spPr>
        <p:txBody>
          <a:bodyPr/>
          <a:lstStyle>
            <a:lvl1pPr>
              <a:defRPr/>
            </a:lvl1pPr>
          </a:lstStyle>
          <a:p>
            <a:pPr>
              <a:defRPr/>
            </a:pPr>
            <a:fld id="{DE961AC2-C84F-D04B-81D7-7DCA9165AC66}" type="slidenum">
              <a:rPr lang="en-US"/>
              <a:pPr>
                <a:defRPr/>
              </a:pPr>
              <a:t>‹#›</a:t>
            </a:fld>
            <a:endParaRPr lang="en-US" dirty="0"/>
          </a:p>
        </p:txBody>
      </p:sp>
    </p:spTree>
    <p:extLst>
      <p:ext uri="{BB962C8B-B14F-4D97-AF65-F5344CB8AC3E}">
        <p14:creationId xmlns:p14="http://schemas.microsoft.com/office/powerpoint/2010/main" val="771233677"/>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Chart Placeholder 4"/>
          <p:cNvSpPr>
            <a:spLocks noGrp="1"/>
          </p:cNvSpPr>
          <p:nvPr>
            <p:ph type="chart" sz="quarter" idx="13"/>
          </p:nvPr>
        </p:nvSpPr>
        <p:spPr>
          <a:xfrm>
            <a:off x="2624138" y="1333500"/>
            <a:ext cx="3733800" cy="3505200"/>
          </a:xfrm>
          <a:prstGeom prst="rect">
            <a:avLst/>
          </a:prstGeom>
        </p:spPr>
        <p:txBody>
          <a:bodyPr vert="horz"/>
          <a:lstStyle/>
          <a:p>
            <a:pPr lvl="0"/>
            <a:endParaRPr lang="en-US" noProof="0">
              <a:sym typeface="News706 BT" charset="0"/>
            </a:endParaRPr>
          </a:p>
        </p:txBody>
      </p:sp>
      <p:sp>
        <p:nvSpPr>
          <p:cNvPr id="6" name="Text Box 1"/>
          <p:cNvSpPr txBox="1">
            <a:spLocks noGrp="1" noChangeArrowheads="1"/>
          </p:cNvSpPr>
          <p:nvPr>
            <p:ph type="sldNum" sz="quarter" idx="14"/>
          </p:nvPr>
        </p:nvSpPr>
        <p:spPr>
          <a:ln/>
        </p:spPr>
        <p:txBody>
          <a:bodyPr/>
          <a:lstStyle>
            <a:lvl1pPr>
              <a:defRPr/>
            </a:lvl1pPr>
          </a:lstStyle>
          <a:p>
            <a:pPr>
              <a:defRPr/>
            </a:pPr>
            <a:fld id="{FC940B09-2C87-A043-B6A7-0D31B4E08743}" type="slidenum">
              <a:rPr lang="en-US"/>
              <a:pPr>
                <a:defRPr/>
              </a:pPr>
              <a:t>‹#›</a:t>
            </a:fld>
            <a:endParaRPr lang="en-US" dirty="0"/>
          </a:p>
        </p:txBody>
      </p:sp>
    </p:spTree>
    <p:extLst>
      <p:ext uri="{BB962C8B-B14F-4D97-AF65-F5344CB8AC3E}">
        <p14:creationId xmlns:p14="http://schemas.microsoft.com/office/powerpoint/2010/main" val="2544565208"/>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1"/>
          <p:cNvSpPr txBox="1">
            <a:spLocks noGrp="1" noChangeArrowheads="1"/>
          </p:cNvSpPr>
          <p:nvPr>
            <p:ph type="sldNum" sz="quarter" idx="10"/>
          </p:nvPr>
        </p:nvSpPr>
        <p:spPr>
          <a:ln/>
        </p:spPr>
        <p:txBody>
          <a:bodyPr/>
          <a:lstStyle>
            <a:lvl1pPr>
              <a:defRPr/>
            </a:lvl1pPr>
          </a:lstStyle>
          <a:p>
            <a:pPr>
              <a:defRPr/>
            </a:pPr>
            <a:fld id="{36704C70-ACA5-F34F-A1DA-C6016D40A005}" type="slidenum">
              <a:rPr lang="en-US"/>
              <a:pPr>
                <a:defRPr/>
              </a:pPr>
              <a:t>‹#›</a:t>
            </a:fld>
            <a:endParaRPr lang="en-US" dirty="0"/>
          </a:p>
        </p:txBody>
      </p:sp>
    </p:spTree>
    <p:extLst>
      <p:ext uri="{BB962C8B-B14F-4D97-AF65-F5344CB8AC3E}">
        <p14:creationId xmlns:p14="http://schemas.microsoft.com/office/powerpoint/2010/main" val="122323585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sp>
        <p:nvSpPr>
          <p:cNvPr id="2" name="Title 1"/>
          <p:cNvSpPr>
            <a:spLocks noGrp="1"/>
          </p:cNvSpPr>
          <p:nvPr>
            <p:ph type="title"/>
          </p:nvPr>
        </p:nvSpPr>
        <p:spPr>
          <a:xfrm>
            <a:off x="348398" y="1115943"/>
            <a:ext cx="8425853" cy="2579757"/>
          </a:xfrm>
          <a:prstGeom prst="rect">
            <a:avLst/>
          </a:prstGeom>
        </p:spPr>
        <p:txBody>
          <a:bodyPr vert="horz" lIns="65828" tIns="32914" rIns="65828" bIns="32914"/>
          <a:lstStyle>
            <a:lvl1pPr>
              <a:lnSpc>
                <a:spcPct val="70000"/>
              </a:lnSpc>
              <a:defRPr sz="8800" b="1" cap="all" spc="-200"/>
            </a:lvl1pPr>
          </a:lstStyle>
          <a:p>
            <a:r>
              <a:rPr lang="en-US" smtClean="0"/>
              <a:t>Click to edit Master title style</a:t>
            </a:r>
            <a:endParaRPr lang="en-US" dirty="0"/>
          </a:p>
        </p:txBody>
      </p:sp>
      <p:sp>
        <p:nvSpPr>
          <p:cNvPr id="3" name="Content Placeholder 2"/>
          <p:cNvSpPr>
            <a:spLocks noGrp="1"/>
          </p:cNvSpPr>
          <p:nvPr>
            <p:ph idx="1"/>
          </p:nvPr>
        </p:nvSpPr>
        <p:spPr>
          <a:xfrm>
            <a:off x="468611" y="3314700"/>
            <a:ext cx="8425853" cy="1793748"/>
          </a:xfrm>
          <a:prstGeom prst="rect">
            <a:avLst/>
          </a:prstGeom>
        </p:spPr>
        <p:txBody>
          <a:bodyPr vert="horz" lIns="65828" tIns="32914" rIns="65828" bIns="32914" anchor="b"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1"/>
          </p:nvPr>
        </p:nvSpPr>
        <p:spPr>
          <a:xfrm>
            <a:off x="371266" y="495300"/>
            <a:ext cx="6400800" cy="304800"/>
          </a:xfrm>
          <a:prstGeom prst="rect">
            <a:avLst/>
          </a:prstGeom>
        </p:spPr>
        <p:txBody>
          <a:bodyPr vert="horz"/>
          <a:lstStyle>
            <a:lvl1pPr>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Slide Number Placeholder 3"/>
          <p:cNvSpPr>
            <a:spLocks noGrp="1"/>
          </p:cNvSpPr>
          <p:nvPr>
            <p:ph type="sldNum" sz="quarter" idx="12"/>
          </p:nvPr>
        </p:nvSpPr>
        <p:spPr>
          <a:xfrm>
            <a:off x="8262938" y="458788"/>
            <a:ext cx="641350" cy="341312"/>
          </a:xfrm>
          <a:prstGeom prst="rect">
            <a:avLst/>
          </a:prstGeom>
        </p:spPr>
        <p:txBody>
          <a:bodyPr rIns="0"/>
          <a:lstStyle>
            <a:lvl1pPr algn="r">
              <a:defRPr sz="2300" b="1">
                <a:solidFill>
                  <a:schemeClr val="tx1"/>
                </a:solidFill>
                <a:latin typeface="+mj-lt"/>
              </a:defRPr>
            </a:lvl1pPr>
          </a:lstStyle>
          <a:p>
            <a:pPr>
              <a:defRPr/>
            </a:pPr>
            <a:fld id="{7D2F14C5-AF8B-6B42-A67C-58A084EA75B8}" type="slidenum">
              <a:rPr lang="en-US"/>
              <a:pPr>
                <a:defRPr/>
              </a:pPr>
              <a:t>‹#›</a:t>
            </a:fld>
            <a:endParaRPr lang="en-US" dirty="0"/>
          </a:p>
        </p:txBody>
      </p:sp>
    </p:spTree>
    <p:extLst>
      <p:ext uri="{BB962C8B-B14F-4D97-AF65-F5344CB8AC3E}">
        <p14:creationId xmlns:p14="http://schemas.microsoft.com/office/powerpoint/2010/main" val="179171465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o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2" y="1066788"/>
            <a:ext cx="4924355" cy="1126998"/>
          </a:xfrm>
          <a:prstGeom prst="rect">
            <a:avLst/>
          </a:prstGeom>
        </p:spPr>
        <p:txBody>
          <a:bodyPr vert="horz" lIns="0" tIns="32914" rIns="65828" bIns="32914"/>
          <a:lstStyle>
            <a:lvl1pPr>
              <a:lnSpc>
                <a:spcPts val="3599"/>
              </a:lnSpc>
              <a:defRPr sz="3900" b="1" cap="all" baseline="0">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457182" y="2072196"/>
            <a:ext cx="5748356" cy="1343025"/>
          </a:xfrm>
          <a:prstGeom prst="rect">
            <a:avLst/>
          </a:prstGeom>
        </p:spPr>
        <p:txBody>
          <a:bodyPr vert="horz" lIns="0" tIns="32914" rIns="65828" bIns="32914"/>
          <a:lstStyle>
            <a:lvl1pPr marL="174625" indent="-174625" algn="l">
              <a:buSzPct val="69000"/>
              <a:buFont typeface="Lucida Grande"/>
              <a:buChar char="‣"/>
              <a:defRPr baseline="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
        <p:nvSpPr>
          <p:cNvPr id="5" name="Content Placeholder 5"/>
          <p:cNvSpPr>
            <a:spLocks noGrp="1"/>
          </p:cNvSpPr>
          <p:nvPr>
            <p:ph sz="quarter" idx="11"/>
          </p:nvPr>
        </p:nvSpPr>
        <p:spPr>
          <a:xfrm>
            <a:off x="371266" y="495300"/>
            <a:ext cx="6400800"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0" name="Content Placeholder 9"/>
          <p:cNvSpPr>
            <a:spLocks noGrp="1"/>
          </p:cNvSpPr>
          <p:nvPr>
            <p:ph sz="quarter" idx="12"/>
          </p:nvPr>
        </p:nvSpPr>
        <p:spPr>
          <a:xfrm>
            <a:off x="6205537" y="2095500"/>
            <a:ext cx="2743200" cy="2743200"/>
          </a:xfrm>
          <a:prstGeom prst="rect">
            <a:avLst/>
          </a:prstGeom>
        </p:spPr>
        <p:txBody>
          <a:bodyPr vert="horz"/>
          <a:lstStyle>
            <a:lvl1pPr marL="0" indent="0">
              <a:buNone/>
              <a:defRPr/>
            </a:lvl1pPr>
          </a:lstStyle>
          <a:p>
            <a:pPr lvl="0"/>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9D11C055-FFE5-AD49-B3A5-A89774143922}" type="slidenum">
              <a:rPr lang="en-US"/>
              <a:pPr>
                <a:defRPr/>
              </a:pPr>
              <a:t>‹#›</a:t>
            </a:fld>
            <a:endParaRPr lang="en-US" dirty="0"/>
          </a:p>
        </p:txBody>
      </p:sp>
    </p:spTree>
    <p:extLst>
      <p:ext uri="{BB962C8B-B14F-4D97-AF65-F5344CB8AC3E}">
        <p14:creationId xmlns:p14="http://schemas.microsoft.com/office/powerpoint/2010/main" val="325000975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454025" y="2066446"/>
            <a:ext cx="8418512" cy="3000854"/>
          </a:xfrm>
          <a:prstGeom prst="rect">
            <a:avLst/>
          </a:prstGeom>
        </p:spPr>
        <p:txBody>
          <a:bodyPr vert="horz" lIns="0" tIns="32914" rIns="65828" bIns="32914"/>
          <a:lstStyle>
            <a:lvl1pPr marL="0" indent="0">
              <a:spcBef>
                <a:spcPts val="720"/>
              </a:spcBef>
              <a:buFont typeface="Arial"/>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BD34588A-CBAF-924B-A77D-DE72B91A9204}" type="slidenum">
              <a:rPr lang="en-US"/>
              <a:pPr>
                <a:defRPr/>
              </a:pPr>
              <a:t>‹#›</a:t>
            </a:fld>
            <a:endParaRPr lang="en-US" dirty="0"/>
          </a:p>
        </p:txBody>
      </p:sp>
    </p:spTree>
    <p:extLst>
      <p:ext uri="{BB962C8B-B14F-4D97-AF65-F5344CB8AC3E}">
        <p14:creationId xmlns:p14="http://schemas.microsoft.com/office/powerpoint/2010/main" val="2765346501"/>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Image Slide">
    <p:spTree>
      <p:nvGrpSpPr>
        <p:cNvPr id="1" name=""/>
        <p:cNvGrpSpPr/>
        <p:nvPr/>
      </p:nvGrpSpPr>
      <p:grpSpPr>
        <a:xfrm>
          <a:off x="0" y="0"/>
          <a:ext cx="0" cy="0"/>
          <a:chOff x="0" y="0"/>
          <a:chExt cx="0" cy="0"/>
        </a:xfrm>
      </p:grpSpPr>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7" name="Content Placeholder 2"/>
          <p:cNvSpPr>
            <a:spLocks noGrp="1"/>
          </p:cNvSpPr>
          <p:nvPr>
            <p:ph sz="half" idx="12"/>
          </p:nvPr>
        </p:nvSpPr>
        <p:spPr>
          <a:xfrm>
            <a:off x="185737" y="190500"/>
            <a:ext cx="8991600" cy="4876800"/>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9" name="Slide Number Placeholder 3"/>
          <p:cNvSpPr>
            <a:spLocks noGrp="1"/>
          </p:cNvSpPr>
          <p:nvPr>
            <p:ph type="sldNum" sz="quarter" idx="13"/>
          </p:nvPr>
        </p:nvSpPr>
        <p:spPr/>
        <p:txBody>
          <a:bodyPr/>
          <a:lstStyle>
            <a:lvl1pPr>
              <a:defRPr/>
            </a:lvl1pPr>
          </a:lstStyle>
          <a:p>
            <a:pPr>
              <a:defRPr/>
            </a:pPr>
            <a:fld id="{77C75AE0-23F4-5347-8791-D0888DD16774}" type="slidenum">
              <a:rPr lang="en-US"/>
              <a:pPr>
                <a:defRPr/>
              </a:pPr>
              <a:t>‹#›</a:t>
            </a:fld>
            <a:endParaRPr lang="en-US"/>
          </a:p>
        </p:txBody>
      </p:sp>
    </p:spTree>
    <p:extLst>
      <p:ext uri="{BB962C8B-B14F-4D97-AF65-F5344CB8AC3E}">
        <p14:creationId xmlns:p14="http://schemas.microsoft.com/office/powerpoint/2010/main" val="1403432574"/>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sktop">
    <p:spTree>
      <p:nvGrpSpPr>
        <p:cNvPr id="1" name=""/>
        <p:cNvGrpSpPr/>
        <p:nvPr/>
      </p:nvGrpSpPr>
      <p:grpSpPr>
        <a:xfrm>
          <a:off x="0" y="0"/>
          <a:ext cx="0" cy="0"/>
          <a:chOff x="0" y="0"/>
          <a:chExt cx="0" cy="0"/>
        </a:xfrm>
      </p:grpSpPr>
      <p:sp>
        <p:nvSpPr>
          <p:cNvPr id="4"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6"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pic>
        <p:nvPicPr>
          <p:cNvPr id="8" name="Picture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444750" y="1104900"/>
            <a:ext cx="4522788" cy="3665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650614" y="1287507"/>
            <a:ext cx="4130297" cy="2332424"/>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5504265-9D4A-1740-9DB8-71F1BEF617F8}" type="slidenum">
              <a:rPr lang="en-US"/>
              <a:pPr>
                <a:defRPr/>
              </a:pPr>
              <a:t>‹#›</a:t>
            </a:fld>
            <a:endParaRPr lang="en-US"/>
          </a:p>
        </p:txBody>
      </p:sp>
    </p:spTree>
    <p:extLst>
      <p:ext uri="{BB962C8B-B14F-4D97-AF65-F5344CB8AC3E}">
        <p14:creationId xmlns:p14="http://schemas.microsoft.com/office/powerpoint/2010/main" val="298539860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ptop">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17713" y="1111250"/>
            <a:ext cx="5259387" cy="368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706656" y="1308224"/>
            <a:ext cx="3915024" cy="2438659"/>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B06ABFC-B8B3-914E-B6DA-1FC6B47E4603}" type="slidenum">
              <a:rPr lang="en-US"/>
              <a:pPr>
                <a:defRPr/>
              </a:pPr>
              <a:t>‹#›</a:t>
            </a:fld>
            <a:endParaRPr lang="en-US"/>
          </a:p>
        </p:txBody>
      </p:sp>
    </p:spTree>
    <p:extLst>
      <p:ext uri="{BB962C8B-B14F-4D97-AF65-F5344CB8AC3E}">
        <p14:creationId xmlns:p14="http://schemas.microsoft.com/office/powerpoint/2010/main" val="765197056"/>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ptop 2">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322513" y="1136650"/>
            <a:ext cx="4862512" cy="380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809224" y="1559355"/>
            <a:ext cx="3870218" cy="290972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8E904AF-C4D6-B94B-B319-23ED26598B76}" type="slidenum">
              <a:rPr lang="en-US"/>
              <a:pPr>
                <a:defRPr/>
              </a:pPr>
              <a:t>‹#›</a:t>
            </a:fld>
            <a:endParaRPr lang="en-US"/>
          </a:p>
        </p:txBody>
      </p:sp>
    </p:spTree>
    <p:extLst>
      <p:ext uri="{BB962C8B-B14F-4D97-AF65-F5344CB8AC3E}">
        <p14:creationId xmlns:p14="http://schemas.microsoft.com/office/powerpoint/2010/main" val="180345869"/>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rt Phone Image Slide">
    <p:spTree>
      <p:nvGrpSpPr>
        <p:cNvPr id="1" name=""/>
        <p:cNvGrpSpPr/>
        <p:nvPr/>
      </p:nvGrpSpPr>
      <p:grpSpPr>
        <a:xfrm>
          <a:off x="0" y="0"/>
          <a:ext cx="0" cy="0"/>
          <a:chOff x="0" y="0"/>
          <a:chExt cx="0" cy="0"/>
        </a:xfrm>
      </p:grpSpPr>
      <p:pic>
        <p:nvPicPr>
          <p:cNvPr id="6" name="Picture 4"/>
          <p:cNvPicPr>
            <a:picLocks noChangeAspect="1"/>
          </p:cNvPicPr>
          <p:nvPr userDrawn="1"/>
        </p:nvPicPr>
        <p:blipFill>
          <a:blip r:embed="rId2">
            <a:extLst>
              <a:ext uri="{28A0092B-C50C-407E-A947-70E740481C1C}">
                <a14:useLocalDpi xmlns:a14="http://schemas.microsoft.com/office/drawing/2010/main" val="0"/>
              </a:ext>
            </a:extLst>
          </a:blip>
          <a:srcRect t="2654" b="9073"/>
          <a:stretch>
            <a:fillRect/>
          </a:stretch>
        </p:blipFill>
        <p:spPr bwMode="auto">
          <a:xfrm>
            <a:off x="719138" y="1049338"/>
            <a:ext cx="7586662" cy="387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9"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1313737" y="1419408"/>
            <a:ext cx="1677751" cy="2870892"/>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0" name="Content Placeholder 2"/>
          <p:cNvSpPr>
            <a:spLocks noGrp="1"/>
          </p:cNvSpPr>
          <p:nvPr>
            <p:ph sz="half" idx="13"/>
          </p:nvPr>
        </p:nvSpPr>
        <p:spPr>
          <a:xfrm>
            <a:off x="3899979" y="1784167"/>
            <a:ext cx="1629991" cy="2415208"/>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1" name="Content Placeholder 2"/>
          <p:cNvSpPr>
            <a:spLocks noGrp="1"/>
          </p:cNvSpPr>
          <p:nvPr>
            <p:ph sz="half" idx="14"/>
          </p:nvPr>
        </p:nvSpPr>
        <p:spPr>
          <a:xfrm>
            <a:off x="6386666" y="1490085"/>
            <a:ext cx="1693292" cy="281521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2" name="Slide Number Placeholder 3"/>
          <p:cNvSpPr>
            <a:spLocks noGrp="1"/>
          </p:cNvSpPr>
          <p:nvPr>
            <p:ph type="sldNum" sz="quarter" idx="15"/>
          </p:nvPr>
        </p:nvSpPr>
        <p:spPr/>
        <p:txBody>
          <a:bodyPr/>
          <a:lstStyle>
            <a:lvl1pPr>
              <a:defRPr/>
            </a:lvl1pPr>
          </a:lstStyle>
          <a:p>
            <a:pPr>
              <a:defRPr/>
            </a:pPr>
            <a:fld id="{7ACDBDE2-F560-4B40-974D-A0F438C3299B}" type="slidenum">
              <a:rPr lang="en-US"/>
              <a:pPr>
                <a:defRPr/>
              </a:pPr>
              <a:t>‹#›</a:t>
            </a:fld>
            <a:endParaRPr lang="en-US"/>
          </a:p>
        </p:txBody>
      </p:sp>
    </p:spTree>
    <p:extLst>
      <p:ext uri="{BB962C8B-B14F-4D97-AF65-F5344CB8AC3E}">
        <p14:creationId xmlns:p14="http://schemas.microsoft.com/office/powerpoint/2010/main" val="2326723457"/>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1027"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dk2" tx1="lt1" bg2="dk1" tx2="lt2" accent1="accent1" accent2="accent2" accent3="accent3" accent4="accent4" accent5="accent5" accent6="accent6" hlink="hlink" folHlink="folHlink"/>
  <p:sldLayoutIdLst>
    <p:sldLayoutId id="2147484107" r:id="rId1"/>
    <p:sldLayoutId id="2147484108" r:id="rId2"/>
  </p:sldLayoutIdLst>
  <p:transition/>
  <p:txStyles>
    <p:titleStyle>
      <a:lvl1pPr algn="l" rtl="0" eaLnBrk="1" fontAlgn="base" hangingPunct="1">
        <a:lnSpc>
          <a:spcPts val="10075"/>
        </a:lnSpc>
        <a:spcBef>
          <a:spcPct val="0"/>
        </a:spcBef>
        <a:spcAft>
          <a:spcPct val="0"/>
        </a:spcAft>
        <a:defRPr sz="11500">
          <a:solidFill>
            <a:schemeClr val="tx1"/>
          </a:solidFill>
          <a:latin typeface="+mj-lt"/>
          <a:ea typeface="+mj-ea"/>
          <a:cs typeface="+mj-cs"/>
          <a:sym typeface="PFDinTextCompPro-Bold" charset="0"/>
        </a:defRPr>
      </a:lvl1pPr>
      <a:lvl2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2pPr>
      <a:lvl3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3pPr>
      <a:lvl4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4pPr>
      <a:lvl5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5pPr>
      <a:lvl6pPr marL="329138"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6pPr>
      <a:lvl7pPr marL="658277"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7pPr>
      <a:lvl8pPr marL="987415"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8pPr>
      <a:lvl9pPr marL="1316553"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342900" indent="-342900" algn="l" rtl="0" eaLnBrk="1" fontAlgn="base" hangingPunct="1">
        <a:lnSpc>
          <a:spcPts val="2588"/>
        </a:lnSpc>
        <a:spcBef>
          <a:spcPct val="0"/>
        </a:spcBef>
        <a:spcAft>
          <a:spcPct val="0"/>
        </a:spcAft>
        <a:defRPr sz="2200">
          <a:solidFill>
            <a:schemeClr val="tx1"/>
          </a:solidFill>
          <a:latin typeface="+mn-lt"/>
          <a:ea typeface="+mn-ea"/>
          <a:cs typeface="+mn-cs"/>
          <a:sym typeface="News706 BT" charset="0"/>
        </a:defRPr>
      </a:lvl1pPr>
      <a:lvl2pPr marL="2921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2pPr>
      <a:lvl3pPr marL="4381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3pPr>
      <a:lvl4pPr marL="5842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4pPr>
      <a:lvl5pPr marL="7302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5pPr>
      <a:lvl6pPr marL="1060557"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6pPr>
      <a:lvl7pPr marL="1389695"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7pPr>
      <a:lvl8pPr marL="1718833"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8pPr>
      <a:lvl9pPr marL="2047972"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Text Box 1"/>
          <p:cNvSpPr txBox="1">
            <a:spLocks noGrp="1" noChangeArrowheads="1"/>
          </p:cNvSpPr>
          <p:nvPr>
            <p:ph type="sldNum" sz="quarter" idx="4"/>
          </p:nvPr>
        </p:nvSpPr>
        <p:spPr bwMode="auto">
          <a:xfrm>
            <a:off x="8650288" y="530225"/>
            <a:ext cx="254000" cy="311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wrap="none" lIns="65828" tIns="32914" rIns="0" bIns="32914" numCol="1" anchor="ctr" anchorCtr="0" compatLnSpc="1">
            <a:prstTxWarp prst="textNoShape">
              <a:avLst/>
            </a:prstTxWarp>
          </a:bodyPr>
          <a:lstStyle>
            <a:lvl1pPr algn="r">
              <a:lnSpc>
                <a:spcPts val="2304"/>
              </a:lnSpc>
              <a:defRPr sz="2300" b="1">
                <a:solidFill>
                  <a:schemeClr val="tx1"/>
                </a:solidFill>
                <a:latin typeface="+mj-lt"/>
                <a:ea typeface="ＭＳ Ｐゴシック" charset="0"/>
                <a:cs typeface="PFDinTextCompPro-Bold" charset="0"/>
                <a:sym typeface="PFDinTextCompPro-Bold" charset="0"/>
              </a:defRPr>
            </a:lvl1pPr>
            <a:lvl2pPr algn="l">
              <a:defRPr sz="900">
                <a:solidFill>
                  <a:schemeClr val="tx1"/>
                </a:solidFill>
                <a:latin typeface="Gill Sans" charset="0"/>
                <a:ea typeface="ＭＳ Ｐゴシック" charset="0"/>
              </a:defRPr>
            </a:lvl2pPr>
            <a:lvl3pPr algn="l">
              <a:defRPr sz="900">
                <a:solidFill>
                  <a:schemeClr val="tx1"/>
                </a:solidFill>
                <a:latin typeface="Gill Sans" charset="0"/>
                <a:ea typeface="ＭＳ Ｐゴシック" charset="0"/>
              </a:defRPr>
            </a:lvl3pPr>
            <a:lvl4pPr algn="l">
              <a:defRPr sz="900">
                <a:solidFill>
                  <a:schemeClr val="tx1"/>
                </a:solidFill>
                <a:latin typeface="Gill Sans" charset="0"/>
                <a:ea typeface="ＭＳ Ｐゴシック" charset="0"/>
              </a:defRPr>
            </a:lvl4pPr>
            <a:lvl5pPr algn="l">
              <a:defRPr sz="900">
                <a:solidFill>
                  <a:schemeClr val="tx1"/>
                </a:solidFill>
                <a:latin typeface="Gill Sans" charset="0"/>
                <a:ea typeface="ＭＳ Ｐゴシック" charset="0"/>
              </a:defRPr>
            </a:lvl5pPr>
            <a:lvl6pPr fontAlgn="base">
              <a:spcBef>
                <a:spcPct val="0"/>
              </a:spcBef>
              <a:spcAft>
                <a:spcPct val="0"/>
              </a:spcAft>
              <a:defRPr sz="900">
                <a:solidFill>
                  <a:schemeClr val="tx1"/>
                </a:solidFill>
                <a:latin typeface="Gill Sans" charset="0"/>
                <a:ea typeface="ＭＳ Ｐゴシック" charset="0"/>
              </a:defRPr>
            </a:lvl6pPr>
            <a:lvl7pPr fontAlgn="base">
              <a:spcBef>
                <a:spcPct val="0"/>
              </a:spcBef>
              <a:spcAft>
                <a:spcPct val="0"/>
              </a:spcAft>
              <a:defRPr sz="900">
                <a:solidFill>
                  <a:schemeClr val="tx1"/>
                </a:solidFill>
                <a:latin typeface="Gill Sans" charset="0"/>
                <a:ea typeface="ＭＳ Ｐゴシック" charset="0"/>
              </a:defRPr>
            </a:lvl7pPr>
            <a:lvl8pPr fontAlgn="base">
              <a:spcBef>
                <a:spcPct val="0"/>
              </a:spcBef>
              <a:spcAft>
                <a:spcPct val="0"/>
              </a:spcAft>
              <a:defRPr sz="900">
                <a:solidFill>
                  <a:schemeClr val="tx1"/>
                </a:solidFill>
                <a:latin typeface="Gill Sans" charset="0"/>
                <a:ea typeface="ＭＳ Ｐゴシック" charset="0"/>
              </a:defRPr>
            </a:lvl8pPr>
            <a:lvl9pPr fontAlgn="base">
              <a:spcBef>
                <a:spcPct val="0"/>
              </a:spcBef>
              <a:spcAft>
                <a:spcPct val="0"/>
              </a:spcAft>
              <a:defRPr sz="900">
                <a:solidFill>
                  <a:schemeClr val="tx1"/>
                </a:solidFill>
                <a:latin typeface="Gill Sans" charset="0"/>
                <a:ea typeface="ＭＳ Ｐゴシック" charset="0"/>
              </a:defRPr>
            </a:lvl9pPr>
          </a:lstStyle>
          <a:p>
            <a:pPr>
              <a:defRPr/>
            </a:pPr>
            <a:fld id="{41D72CFD-D302-374C-B1F5-8330648B6674}" type="slidenum">
              <a:rPr lang="en-US"/>
              <a:pPr>
                <a:defRPr/>
              </a:pPr>
              <a:t>‹#›</a:t>
            </a:fld>
            <a:endParaRPr lang="en-US" dirty="0"/>
          </a:p>
        </p:txBody>
      </p:sp>
      <p:sp>
        <p:nvSpPr>
          <p:cNvPr id="4099"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
        <p:nvSpPr>
          <p:cNvPr id="4100"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4101" r:id="rId1"/>
    <p:sldLayoutId id="2147484102" r:id="rId2"/>
    <p:sldLayoutId id="2147484109" r:id="rId3"/>
    <p:sldLayoutId id="2147484110" r:id="rId4"/>
    <p:sldLayoutId id="2147484111" r:id="rId5"/>
    <p:sldLayoutId id="2147484112" r:id="rId6"/>
    <p:sldLayoutId id="2147484113" r:id="rId7"/>
    <p:sldLayoutId id="2147484114" r:id="rId8"/>
    <p:sldLayoutId id="2147484115" r:id="rId9"/>
    <p:sldLayoutId id="2147484103" r:id="rId10"/>
    <p:sldLayoutId id="2147484104" r:id="rId11"/>
    <p:sldLayoutId id="2147484105" r:id="rId12"/>
    <p:sldLayoutId id="2147484106" r:id="rId13"/>
  </p:sldLayoutIdLst>
  <p:transition/>
  <p:hf hdr="0" ftr="0" dt="0"/>
  <p:txStyles>
    <p:titleStyle>
      <a:lvl1pPr algn="l" rtl="0" eaLnBrk="0" fontAlgn="base" hangingPunct="0">
        <a:lnSpc>
          <a:spcPts val="2300"/>
        </a:lnSpc>
        <a:spcBef>
          <a:spcPct val="0"/>
        </a:spcBef>
        <a:spcAft>
          <a:spcPct val="0"/>
        </a:spcAft>
        <a:defRPr sz="2300">
          <a:solidFill>
            <a:schemeClr val="tx1"/>
          </a:solidFill>
          <a:latin typeface="+mj-lt"/>
          <a:ea typeface="+mj-ea"/>
          <a:cs typeface="+mj-cs"/>
          <a:sym typeface="PFDinTextCompPro-Bold" charset="0"/>
        </a:defRPr>
      </a:lvl1pPr>
      <a:lvl2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2pPr>
      <a:lvl3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3pPr>
      <a:lvl4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4pPr>
      <a:lvl5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5pPr>
      <a:lvl6pPr marL="329138"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6pPr>
      <a:lvl7pPr marL="658277"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7pPr>
      <a:lvl8pPr marL="987415"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8pPr>
      <a:lvl9pPr marL="1316553"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1460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1pPr>
      <a:lvl2pPr marL="2921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2pPr>
      <a:lvl3pPr marL="4381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3pPr>
      <a:lvl4pPr marL="5842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4pPr>
      <a:lvl5pPr marL="7302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5pPr>
      <a:lvl6pPr marL="1060557"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6pPr>
      <a:lvl7pPr marL="1389695"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7pPr>
      <a:lvl8pPr marL="1718833"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8pPr>
      <a:lvl9pPr marL="2047972"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14337" y="3009900"/>
            <a:ext cx="8469313" cy="1600200"/>
          </a:xfrm>
        </p:spPr>
        <p:txBody>
          <a:bodyPr/>
          <a:lstStyle/>
          <a:p>
            <a:pPr>
              <a:defRPr/>
            </a:pPr>
            <a:r>
              <a:rPr lang="en-US" sz="9000" smtClean="0"/>
              <a:t>DATA </a:t>
            </a:r>
            <a:r>
              <a:rPr lang="en-US" sz="9000" dirty="0" smtClean="0"/>
              <a:t>SCIENCE</a:t>
            </a:r>
            <a:br>
              <a:rPr lang="en-US" sz="9000" dirty="0" smtClean="0"/>
            </a:br>
            <a:r>
              <a:rPr lang="en-US" sz="5000" smtClean="0"/>
              <a:t>machine learning</a:t>
            </a:r>
            <a:endParaRPr lang="en-US" sz="5000" dirty="0"/>
          </a:p>
        </p:txBody>
      </p:sp>
    </p:spTree>
    <p:extLst>
      <p:ext uri="{BB962C8B-B14F-4D97-AF65-F5344CB8AC3E}">
        <p14:creationId xmlns:p14="http://schemas.microsoft.com/office/powerpoint/2010/main" val="2572656564"/>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a:t>
            </a:r>
            <a:r>
              <a:rPr lang="en-US" smtClean="0"/>
              <a:t>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10</a:t>
            </a:fld>
            <a:endParaRPr lang="en-US"/>
          </a:p>
        </p:txBody>
      </p:sp>
      <p:sp>
        <p:nvSpPr>
          <p:cNvPr id="5" name="Rectangle 4"/>
          <p:cNvSpPr/>
          <p:nvPr/>
        </p:nvSpPr>
        <p:spPr>
          <a:xfrm>
            <a:off x="642937" y="1164372"/>
            <a:ext cx="8001000" cy="400110"/>
          </a:xfrm>
          <a:prstGeom prst="rect">
            <a:avLst/>
          </a:prstGeom>
        </p:spPr>
        <p:txBody>
          <a:bodyPr wrap="square">
            <a:spAutoFit/>
          </a:bodyPr>
          <a:lstStyle/>
          <a:p>
            <a:pPr algn="l"/>
            <a:r>
              <a:rPr lang="en-US" sz="2000" smtClean="0"/>
              <a:t>Identify the numbers in a handwritten zip code</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6825" y="1638300"/>
            <a:ext cx="4710112" cy="28948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1328737" y="4686300"/>
            <a:ext cx="4495800" cy="215444"/>
          </a:xfrm>
          <a:prstGeom prst="rect">
            <a:avLst/>
          </a:prstGeom>
          <a:noFill/>
        </p:spPr>
        <p:txBody>
          <a:bodyPr wrap="square" rtlCol="0">
            <a:spAutoFit/>
          </a:bodyPr>
          <a:lstStyle/>
          <a:p>
            <a:pPr algn="l"/>
            <a:r>
              <a:rPr lang="en-US" sz="800"/>
              <a:t>Source: https://class.stanford.edu/c4x/HumanitiesScience/StatLearning/asset/introduction.pdf</a:t>
            </a:r>
          </a:p>
        </p:txBody>
      </p:sp>
    </p:spTree>
    <p:extLst>
      <p:ext uri="{BB962C8B-B14F-4D97-AF65-F5344CB8AC3E}">
        <p14:creationId xmlns:p14="http://schemas.microsoft.com/office/powerpoint/2010/main" val="4072411297"/>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a:t>
            </a:r>
            <a:r>
              <a:rPr lang="en-US" smtClean="0"/>
              <a:t>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11</a:t>
            </a:fld>
            <a:endParaRPr lang="en-US"/>
          </a:p>
        </p:txBody>
      </p:sp>
      <p:sp>
        <p:nvSpPr>
          <p:cNvPr id="5" name="Rectangle 4"/>
          <p:cNvSpPr/>
          <p:nvPr/>
        </p:nvSpPr>
        <p:spPr>
          <a:xfrm>
            <a:off x="642937" y="1164372"/>
            <a:ext cx="8001000" cy="3170099"/>
          </a:xfrm>
          <a:prstGeom prst="rect">
            <a:avLst/>
          </a:prstGeom>
        </p:spPr>
        <p:txBody>
          <a:bodyPr wrap="square">
            <a:spAutoFit/>
          </a:bodyPr>
          <a:lstStyle/>
          <a:p>
            <a:pPr algn="l"/>
            <a:r>
              <a:rPr lang="en-US" sz="2000" smtClean="0"/>
              <a:t>There are two categories of supervised learning:</a:t>
            </a:r>
          </a:p>
          <a:p>
            <a:pPr algn="l"/>
            <a:endParaRPr lang="en-US" sz="2000" smtClean="0"/>
          </a:p>
          <a:p>
            <a:pPr algn="l"/>
            <a:r>
              <a:rPr lang="en-US" sz="2000" b="1" smtClean="0"/>
              <a:t>Regression</a:t>
            </a:r>
            <a:endParaRPr lang="en-US" sz="2000"/>
          </a:p>
          <a:p>
            <a:pPr marL="341313" indent="-341313" algn="l">
              <a:buFont typeface="Arial"/>
              <a:buChar char="•"/>
            </a:pPr>
            <a:r>
              <a:rPr lang="en-US" sz="2000" smtClean="0"/>
              <a:t>Outcome we are trying to predict is continuous</a:t>
            </a:r>
          </a:p>
          <a:p>
            <a:pPr marL="341313" indent="-341313" algn="l">
              <a:buFont typeface="Arial"/>
              <a:buChar char="•"/>
            </a:pPr>
            <a:r>
              <a:rPr lang="en-US" sz="2000" smtClean="0"/>
              <a:t>Examples: price, blood pressure</a:t>
            </a:r>
          </a:p>
          <a:p>
            <a:pPr algn="l"/>
            <a:endParaRPr lang="en-US" sz="2000" smtClean="0"/>
          </a:p>
          <a:p>
            <a:pPr algn="l"/>
            <a:r>
              <a:rPr lang="en-US" sz="2000" b="1" smtClean="0"/>
              <a:t>Classification</a:t>
            </a:r>
          </a:p>
          <a:p>
            <a:pPr marL="342900" indent="-342900" algn="l">
              <a:buFont typeface="Arial" panose="020B0604020202020204" pitchFamily="34" charset="0"/>
              <a:buChar char="•"/>
            </a:pPr>
            <a:r>
              <a:rPr lang="en-US" sz="2000" smtClean="0"/>
              <a:t>Outcome we are trying to predict is categorical (values in a </a:t>
            </a:r>
            <a:r>
              <a:rPr lang="en-US" sz="2000" smtClean="0"/>
              <a:t>finite set</a:t>
            </a:r>
            <a:r>
              <a:rPr lang="en-US" sz="2000" smtClean="0"/>
              <a:t>)</a:t>
            </a:r>
          </a:p>
          <a:p>
            <a:pPr marL="342900" indent="-342900" algn="l">
              <a:buFont typeface="Arial" panose="020B0604020202020204" pitchFamily="34" charset="0"/>
              <a:buChar char="•"/>
            </a:pPr>
            <a:r>
              <a:rPr lang="en-US" sz="2000"/>
              <a:t>Examples: spam/ham, </a:t>
            </a:r>
            <a:r>
              <a:rPr lang="en-US" sz="2000" smtClean="0"/>
              <a:t>cancer </a:t>
            </a:r>
            <a:r>
              <a:rPr lang="en-US" sz="2000"/>
              <a:t>class of tissue </a:t>
            </a:r>
            <a:r>
              <a:rPr lang="en-US" sz="2000" smtClean="0"/>
              <a:t>sample</a:t>
            </a:r>
          </a:p>
        </p:txBody>
      </p:sp>
    </p:spTree>
    <p:extLst>
      <p:ext uri="{BB962C8B-B14F-4D97-AF65-F5344CB8AC3E}">
        <p14:creationId xmlns:p14="http://schemas.microsoft.com/office/powerpoint/2010/main" val="260000370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526832"/>
            <a:ext cx="7772400" cy="457200"/>
          </a:xfrm>
        </p:spPr>
        <p:txBody>
          <a:bodyPr/>
          <a:lstStyle/>
          <a:p>
            <a:pPr eaLnBrk="1" hangingPunct="1">
              <a:lnSpc>
                <a:spcPts val="2448"/>
              </a:lnSpc>
              <a:defRPr/>
            </a:pPr>
            <a:r>
              <a:rPr lang="en-US" smtClean="0"/>
              <a:t>Regression or Classification?</a:t>
            </a:r>
            <a:endParaRPr lang="en-US" dirty="0" smtClean="0"/>
          </a:p>
        </p:txBody>
      </p:sp>
      <p:pic>
        <p:nvPicPr>
          <p:cNvPr id="2" name="Picture 1"/>
          <p:cNvPicPr>
            <a:picLocks noChangeAspect="1"/>
          </p:cNvPicPr>
          <p:nvPr/>
        </p:nvPicPr>
        <p:blipFill>
          <a:blip r:embed="rId3"/>
          <a:stretch>
            <a:fillRect/>
          </a:stretch>
        </p:blipFill>
        <p:spPr>
          <a:xfrm>
            <a:off x="3517900" y="2590800"/>
            <a:ext cx="2311400" cy="76200"/>
          </a:xfrm>
          <a:prstGeom prst="rect">
            <a:avLst/>
          </a:prstGeom>
        </p:spPr>
      </p:pic>
      <p:sp>
        <p:nvSpPr>
          <p:cNvPr id="6" name="Slide Number Placeholder 3"/>
          <p:cNvSpPr>
            <a:spLocks noGrp="1"/>
          </p:cNvSpPr>
          <p:nvPr>
            <p:ph type="sldNum" sz="quarter" idx="13"/>
          </p:nvPr>
        </p:nvSpPr>
        <p:spPr>
          <a:xfrm>
            <a:off x="8650288" y="565150"/>
            <a:ext cx="254000" cy="311150"/>
          </a:xfrm>
        </p:spPr>
        <p:txBody>
          <a:bodyPr/>
          <a:lstStyle/>
          <a:p>
            <a:pPr>
              <a:defRPr/>
            </a:pPr>
            <a:fld id="{BD5AD749-DAD1-6A4A-A2AA-CB20EAD0AEB7}" type="slidenum">
              <a:rPr lang="en-US"/>
              <a:pPr>
                <a:defRPr/>
              </a:pPr>
              <a:t>12</a:t>
            </a:fld>
            <a:endParaRPr lang="en-US" dirty="0"/>
          </a:p>
        </p:txBody>
      </p:sp>
      <p:sp>
        <p:nvSpPr>
          <p:cNvPr id="9" name="Subtitle 2"/>
          <p:cNvSpPr>
            <a:spLocks noGrp="1"/>
          </p:cNvSpPr>
          <p:nvPr>
            <p:ph type="subTitle" idx="1"/>
          </p:nvPr>
        </p:nvSpPr>
        <p:spPr bwMode="auto">
          <a:xfrm>
            <a:off x="414337" y="1181100"/>
            <a:ext cx="8305800" cy="35814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32914" rIns="65828" bIns="32914" numCol="1" anchor="t" anchorCtr="0" compatLnSpc="1">
            <a:prstTxWarp prst="textNoShape">
              <a:avLst/>
            </a:prstTxWarp>
          </a:bodyPr>
          <a:lstStyle/>
          <a:p>
            <a:pPr marL="0" indent="0">
              <a:lnSpc>
                <a:spcPct val="100000"/>
              </a:lnSpc>
              <a:buNone/>
            </a:pPr>
            <a:endParaRPr lang="en-US" b="1" dirty="0">
              <a:sym typeface="Gill Sans" charset="0"/>
            </a:endParaRPr>
          </a:p>
          <a:p>
            <a:pPr marL="0" indent="0">
              <a:lnSpc>
                <a:spcPct val="100000"/>
              </a:lnSpc>
              <a:buNone/>
            </a:pPr>
            <a:endParaRPr lang="en-US" b="1" dirty="0">
              <a:sym typeface="Gill Sans" charset="0"/>
            </a:endParaRPr>
          </a:p>
          <a:p>
            <a:pPr marL="0" indent="0">
              <a:lnSpc>
                <a:spcPct val="100000"/>
              </a:lnSpc>
              <a:buNone/>
            </a:pPr>
            <a:endParaRPr lang="en-US" b="1" dirty="0">
              <a:sym typeface="Gill Sans" charset="0"/>
            </a:endParaRPr>
          </a:p>
        </p:txBody>
      </p:sp>
      <p:sp>
        <p:nvSpPr>
          <p:cNvPr id="7" name="Subtitle 2"/>
          <p:cNvSpPr txBox="1">
            <a:spLocks/>
          </p:cNvSpPr>
          <p:nvPr/>
        </p:nvSpPr>
        <p:spPr bwMode="auto">
          <a:xfrm>
            <a:off x="566736" y="1104901"/>
            <a:ext cx="5872668" cy="20574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32914" rIns="65828" bIns="32914" numCol="1" anchor="t" anchorCtr="0" compatLnSpc="1">
            <a:prstTxWarp prst="textNoShape">
              <a:avLst/>
            </a:prstTxWarp>
          </a:bodyPr>
          <a:lstStyle>
            <a:lvl1pPr marL="174625" indent="-174625" algn="l" rtl="0" eaLnBrk="0" fontAlgn="base" hangingPunct="0">
              <a:lnSpc>
                <a:spcPts val="2450"/>
              </a:lnSpc>
              <a:spcBef>
                <a:spcPct val="0"/>
              </a:spcBef>
              <a:spcAft>
                <a:spcPct val="0"/>
              </a:spcAft>
              <a:buSzPct val="69000"/>
              <a:buFont typeface="Lucida Grande"/>
              <a:buChar char="‣"/>
              <a:defRPr sz="2000" baseline="0">
                <a:solidFill>
                  <a:schemeClr val="tx1"/>
                </a:solidFill>
                <a:latin typeface="+mn-lt"/>
                <a:ea typeface="+mn-ea"/>
                <a:cs typeface="+mn-cs"/>
                <a:sym typeface="News706 BT" charset="0"/>
              </a:defRPr>
            </a:lvl1pPr>
            <a:lvl2pPr marL="329138" indent="0" algn="ctr" rtl="0" eaLnBrk="0" fontAlgn="base" hangingPunct="0">
              <a:lnSpc>
                <a:spcPts val="2450"/>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2pPr>
            <a:lvl3pPr marL="658277" indent="0" algn="ctr" rtl="0" eaLnBrk="0" fontAlgn="base" hangingPunct="0">
              <a:lnSpc>
                <a:spcPts val="2450"/>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3pPr>
            <a:lvl4pPr marL="987415" indent="0" algn="ctr" rtl="0" eaLnBrk="0" fontAlgn="base" hangingPunct="0">
              <a:lnSpc>
                <a:spcPts val="2450"/>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4pPr>
            <a:lvl5pPr marL="1316553" indent="0" algn="ctr" rtl="0" eaLnBrk="0" fontAlgn="base" hangingPunct="0">
              <a:lnSpc>
                <a:spcPts val="2450"/>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5pPr>
            <a:lvl6pPr marL="1645691" indent="0" algn="ctr" rtl="0" fontAlgn="base">
              <a:lnSpc>
                <a:spcPts val="2448"/>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6pPr>
            <a:lvl7pPr marL="1974830" indent="0" algn="ctr" rtl="0" fontAlgn="base">
              <a:lnSpc>
                <a:spcPts val="2448"/>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7pPr>
            <a:lvl8pPr marL="2303968" indent="0" algn="ctr" rtl="0" fontAlgn="base">
              <a:lnSpc>
                <a:spcPts val="2448"/>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8pPr>
            <a:lvl9pPr marL="2633106" indent="0" algn="ctr" rtl="0" fontAlgn="base">
              <a:lnSpc>
                <a:spcPts val="2448"/>
              </a:lnSpc>
              <a:spcBef>
                <a:spcPct val="0"/>
              </a:spcBef>
              <a:spcAft>
                <a:spcPct val="0"/>
              </a:spcAft>
              <a:buSzPct val="69000"/>
              <a:buFont typeface="Lucida Grande" charset="0"/>
              <a:buNone/>
              <a:defRPr sz="2000">
                <a:solidFill>
                  <a:schemeClr val="tx1"/>
                </a:solidFill>
                <a:latin typeface="+mn-lt"/>
                <a:ea typeface="+mn-ea"/>
                <a:cs typeface="+mn-cs"/>
                <a:sym typeface="News706 BT" charset="0"/>
              </a:defRPr>
            </a:lvl9pPr>
          </a:lstStyle>
          <a:p>
            <a:pPr marL="0" indent="0">
              <a:lnSpc>
                <a:spcPct val="100000"/>
              </a:lnSpc>
              <a:buFont typeface="Lucida Grande"/>
              <a:buNone/>
            </a:pPr>
            <a:r>
              <a:rPr lang="en-US" b="1" kern="0" dirty="0" smtClean="0"/>
              <a:t>Problem:</a:t>
            </a:r>
            <a:r>
              <a:rPr lang="en-US" kern="0" dirty="0" smtClean="0"/>
              <a:t> Children born prematurely are at high risk of developing infections, many of which are not detected until after the baby is sick</a:t>
            </a:r>
          </a:p>
          <a:p>
            <a:pPr marL="0" indent="0">
              <a:lnSpc>
                <a:spcPct val="100000"/>
              </a:lnSpc>
              <a:buFont typeface="Lucida Grande"/>
              <a:buNone/>
            </a:pPr>
            <a:endParaRPr lang="en-US" kern="0" dirty="0"/>
          </a:p>
          <a:p>
            <a:pPr marL="0" indent="0">
              <a:lnSpc>
                <a:spcPct val="100000"/>
              </a:lnSpc>
              <a:buFont typeface="Lucida Grande"/>
              <a:buNone/>
            </a:pPr>
            <a:r>
              <a:rPr lang="en-US" b="1" kern="0" dirty="0" smtClean="0"/>
              <a:t>Goal: </a:t>
            </a:r>
            <a:r>
              <a:rPr lang="en-US" kern="0" dirty="0" smtClean="0"/>
              <a:t>Detect subtle patterns in the data that predicts infection before it occurs</a:t>
            </a:r>
          </a:p>
        </p:txBody>
      </p:sp>
      <p:sp>
        <p:nvSpPr>
          <p:cNvPr id="3" name="Rectangle 2"/>
          <p:cNvSpPr/>
          <p:nvPr/>
        </p:nvSpPr>
        <p:spPr>
          <a:xfrm>
            <a:off x="566736" y="3086100"/>
            <a:ext cx="8167853" cy="70788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32914" rIns="65828" bIns="32914" numCol="1" anchor="t" anchorCtr="0" compatLnSpc="1">
            <a:prstTxWarp prst="textNoShape">
              <a:avLst/>
            </a:prstTxWarp>
          </a:bodyPr>
          <a:lstStyle/>
          <a:p>
            <a:pPr algn="l" eaLnBrk="0" hangingPunct="0">
              <a:buSzPct val="69000"/>
            </a:pPr>
            <a:r>
              <a:rPr lang="en-US" sz="2000" b="1" kern="0" dirty="0"/>
              <a:t>Data: </a:t>
            </a:r>
            <a:r>
              <a:rPr lang="en-US" sz="2000" kern="0" dirty="0"/>
              <a:t>16 vital signs such as heart rate, respiration rate, blood pressure, etc…</a:t>
            </a:r>
          </a:p>
          <a:p>
            <a:pPr algn="l" eaLnBrk="0" hangingPunct="0">
              <a:buSzPct val="69000"/>
              <a:buFont typeface="Lucida Grande"/>
              <a:buNone/>
            </a:pPr>
            <a:endParaRPr lang="en-US" sz="2000" b="1" kern="0" dirty="0" smtClean="0">
              <a:solidFill>
                <a:schemeClr val="tx1"/>
              </a:solidFill>
              <a:latin typeface="+mn-lt"/>
              <a:ea typeface="+mn-ea"/>
              <a:cs typeface="+mn-cs"/>
            </a:endParaRPr>
          </a:p>
          <a:p>
            <a:pPr algn="l" eaLnBrk="0" hangingPunct="0">
              <a:buSzPct val="69000"/>
              <a:buFont typeface="Lucida Grande"/>
              <a:buNone/>
            </a:pPr>
            <a:r>
              <a:rPr lang="en-US" sz="2000" b="1" kern="0" dirty="0" smtClean="0">
                <a:solidFill>
                  <a:schemeClr val="tx1"/>
                </a:solidFill>
                <a:latin typeface="+mn-lt"/>
                <a:ea typeface="+mn-ea"/>
                <a:cs typeface="+mn-cs"/>
              </a:rPr>
              <a:t>Impact</a:t>
            </a:r>
            <a:r>
              <a:rPr lang="en-US" sz="2000" b="1" kern="0" dirty="0">
                <a:solidFill>
                  <a:schemeClr val="tx1"/>
                </a:solidFill>
                <a:latin typeface="+mn-lt"/>
                <a:ea typeface="+mn-ea"/>
                <a:cs typeface="+mn-cs"/>
              </a:rPr>
              <a:t>: </a:t>
            </a:r>
            <a:r>
              <a:rPr lang="en-US" sz="2000" kern="0" dirty="0">
                <a:solidFill>
                  <a:schemeClr val="tx1"/>
                </a:solidFill>
                <a:latin typeface="+mn-lt"/>
                <a:ea typeface="+mn-ea"/>
                <a:cs typeface="+mn-cs"/>
              </a:rPr>
              <a:t>Model </a:t>
            </a:r>
            <a:r>
              <a:rPr lang="en-US" sz="2000" kern="0" dirty="0" smtClean="0">
                <a:solidFill>
                  <a:schemeClr val="tx1"/>
                </a:solidFill>
                <a:latin typeface="+mn-lt"/>
                <a:ea typeface="+mn-ea"/>
                <a:cs typeface="+mn-cs"/>
              </a:rPr>
              <a:t>is able </a:t>
            </a:r>
            <a:r>
              <a:rPr lang="en-US" sz="2000" kern="0" dirty="0">
                <a:solidFill>
                  <a:schemeClr val="tx1"/>
                </a:solidFill>
                <a:latin typeface="+mn-lt"/>
                <a:ea typeface="+mn-ea"/>
                <a:cs typeface="+mn-cs"/>
              </a:rPr>
              <a:t>to predict the onset of infection 24 hours before the traditional symptoms of infection appear</a:t>
            </a:r>
          </a:p>
        </p:txBody>
      </p:sp>
      <p:sp>
        <p:nvSpPr>
          <p:cNvPr id="5" name="Rectangle 4"/>
          <p:cNvSpPr/>
          <p:nvPr/>
        </p:nvSpPr>
        <p:spPr>
          <a:xfrm>
            <a:off x="490537" y="4788058"/>
            <a:ext cx="7165433" cy="400110"/>
          </a:xfrm>
          <a:prstGeom prst="rect">
            <a:avLst/>
          </a:prstGeom>
        </p:spPr>
        <p:txBody>
          <a:bodyPr wrap="square">
            <a:spAutoFit/>
          </a:bodyPr>
          <a:lstStyle/>
          <a:p>
            <a:pPr algn="l"/>
            <a:r>
              <a:rPr lang="en-US" sz="1000" b="1" dirty="0" smtClean="0"/>
              <a:t>Image</a:t>
            </a:r>
            <a:r>
              <a:rPr lang="en-US" sz="1000" dirty="0" smtClean="0"/>
              <a:t>: http</a:t>
            </a:r>
            <a:r>
              <a:rPr lang="en-US" sz="1000" dirty="0"/>
              <a:t>://</a:t>
            </a:r>
            <a:r>
              <a:rPr lang="en-US" sz="1000" dirty="0" smtClean="0"/>
              <a:t>www.babycaretips4u.com/wp-content/uploads/2014/03/premature-baby.jpg</a:t>
            </a:r>
          </a:p>
          <a:p>
            <a:pPr algn="l"/>
            <a:r>
              <a:rPr lang="en-US" sz="1000" b="1" dirty="0" smtClean="0"/>
              <a:t>Case Study</a:t>
            </a:r>
            <a:r>
              <a:rPr lang="en-US" sz="1000" dirty="0" smtClean="0"/>
              <a:t>: http</a:t>
            </a:r>
            <a:r>
              <a:rPr lang="en-US" sz="1000" dirty="0"/>
              <a:t>://</a:t>
            </a:r>
            <a:r>
              <a:rPr lang="en-US" sz="1000" dirty="0" smtClean="0"/>
              <a:t>www.amazon.com/Big-Data-Revolution-Transform-Think/dp/0544002695</a:t>
            </a:r>
            <a:endParaRPr lang="en-US" sz="1000" dirty="0"/>
          </a:p>
        </p:txBody>
      </p:sp>
      <p:pic>
        <p:nvPicPr>
          <p:cNvPr id="3078" name="Picture 6" descr="http://www.babycaretips4u.com/wp-content/uploads/2014/03/premature-baby.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39404" y="1181100"/>
            <a:ext cx="2433133" cy="1789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6092331"/>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526832"/>
            <a:ext cx="7772400" cy="457200"/>
          </a:xfrm>
        </p:spPr>
        <p:txBody>
          <a:bodyPr/>
          <a:lstStyle/>
          <a:p>
            <a:pPr eaLnBrk="1" hangingPunct="1">
              <a:lnSpc>
                <a:spcPts val="2448"/>
              </a:lnSpc>
              <a:defRPr/>
            </a:pPr>
            <a:r>
              <a:rPr lang="en-US" smtClean="0"/>
              <a:t>Regression or Classification?</a:t>
            </a:r>
            <a:endParaRPr lang="en-US" dirty="0" smtClean="0"/>
          </a:p>
        </p:txBody>
      </p:sp>
      <p:pic>
        <p:nvPicPr>
          <p:cNvPr id="2" name="Picture 1"/>
          <p:cNvPicPr>
            <a:picLocks noChangeAspect="1"/>
          </p:cNvPicPr>
          <p:nvPr/>
        </p:nvPicPr>
        <p:blipFill>
          <a:blip r:embed="rId3"/>
          <a:stretch>
            <a:fillRect/>
          </a:stretch>
        </p:blipFill>
        <p:spPr>
          <a:xfrm>
            <a:off x="3517900" y="2590800"/>
            <a:ext cx="2311400" cy="76200"/>
          </a:xfrm>
          <a:prstGeom prst="rect">
            <a:avLst/>
          </a:prstGeom>
        </p:spPr>
      </p:pic>
      <p:sp>
        <p:nvSpPr>
          <p:cNvPr id="6" name="Slide Number Placeholder 3"/>
          <p:cNvSpPr>
            <a:spLocks noGrp="1"/>
          </p:cNvSpPr>
          <p:nvPr>
            <p:ph type="sldNum" sz="quarter" idx="13"/>
          </p:nvPr>
        </p:nvSpPr>
        <p:spPr>
          <a:xfrm>
            <a:off x="8650288" y="565150"/>
            <a:ext cx="254000" cy="311150"/>
          </a:xfrm>
        </p:spPr>
        <p:txBody>
          <a:bodyPr/>
          <a:lstStyle/>
          <a:p>
            <a:pPr>
              <a:defRPr/>
            </a:pPr>
            <a:fld id="{BD5AD749-DAD1-6A4A-A2AA-CB20EAD0AEB7}" type="slidenum">
              <a:rPr lang="en-US"/>
              <a:pPr>
                <a:defRPr/>
              </a:pPr>
              <a:t>13</a:t>
            </a:fld>
            <a:endParaRPr lang="en-US" dirty="0"/>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43137" y="1028700"/>
            <a:ext cx="4405745"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21793531"/>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a:t>Regression or Classification?</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14</a:t>
            </a:fld>
            <a:endParaRPr lang="en-US"/>
          </a:p>
        </p:txBody>
      </p:sp>
      <p:pic>
        <p:nvPicPr>
          <p:cNvPr id="6" name="Picture 5"/>
          <p:cNvPicPr>
            <a:picLocks noChangeAspect="1"/>
          </p:cNvPicPr>
          <p:nvPr/>
        </p:nvPicPr>
        <p:blipFill>
          <a:blip r:embed="rId3"/>
          <a:stretch>
            <a:fillRect/>
          </a:stretch>
        </p:blipFill>
        <p:spPr>
          <a:xfrm>
            <a:off x="3614737" y="1409700"/>
            <a:ext cx="4953000" cy="2646706"/>
          </a:xfrm>
          <a:prstGeom prst="rect">
            <a:avLst/>
          </a:prstGeom>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720" y="1562100"/>
            <a:ext cx="2275417" cy="2457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39614155"/>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Machine Learning Terminology</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15</a:t>
            </a:fld>
            <a:endParaRPr lang="en-US"/>
          </a:p>
        </p:txBody>
      </p:sp>
      <p:pic>
        <p:nvPicPr>
          <p:cNvPr id="6" name="Picture 5"/>
          <p:cNvPicPr>
            <a:picLocks noChangeAspect="1"/>
          </p:cNvPicPr>
          <p:nvPr/>
        </p:nvPicPr>
        <p:blipFill>
          <a:blip r:embed="rId3"/>
          <a:stretch>
            <a:fillRect/>
          </a:stretch>
        </p:blipFill>
        <p:spPr>
          <a:xfrm>
            <a:off x="3386137" y="1110948"/>
            <a:ext cx="4953000" cy="2646706"/>
          </a:xfrm>
          <a:prstGeom prst="rect">
            <a:avLst/>
          </a:prstGeom>
        </p:spPr>
      </p:pic>
      <p:sp>
        <p:nvSpPr>
          <p:cNvPr id="7" name="TextBox 6"/>
          <p:cNvSpPr txBox="1"/>
          <p:nvPr/>
        </p:nvSpPr>
        <p:spPr>
          <a:xfrm rot="16200000">
            <a:off x="4910722" y="1805535"/>
            <a:ext cx="776249" cy="4708981"/>
          </a:xfrm>
          <a:prstGeom prst="rect">
            <a:avLst/>
          </a:prstGeom>
          <a:noFill/>
        </p:spPr>
        <p:txBody>
          <a:bodyPr wrap="square" rtlCol="0">
            <a:spAutoFit/>
          </a:bodyPr>
          <a:lstStyle/>
          <a:p>
            <a:r>
              <a:rPr lang="en-US" sz="30000" dirty="0" smtClean="0">
                <a:solidFill>
                  <a:srgbClr val="0000FF"/>
                </a:solidFill>
                <a:latin typeface="PFDinTextCompPro-Thin"/>
                <a:cs typeface="PFDinTextCompPro-Thin"/>
              </a:rPr>
              <a:t>{</a:t>
            </a:r>
            <a:endParaRPr lang="en-US" sz="30000" dirty="0">
              <a:solidFill>
                <a:srgbClr val="0000FF"/>
              </a:solidFill>
              <a:latin typeface="PFDinTextCompPro-Thin"/>
              <a:cs typeface="PFDinTextCompPro-Thin"/>
            </a:endParaRPr>
          </a:p>
        </p:txBody>
      </p:sp>
      <p:sp>
        <p:nvSpPr>
          <p:cNvPr id="10" name="TextBox 9"/>
          <p:cNvSpPr txBox="1"/>
          <p:nvPr/>
        </p:nvSpPr>
        <p:spPr>
          <a:xfrm>
            <a:off x="4224337" y="4360902"/>
            <a:ext cx="2743200" cy="553998"/>
          </a:xfrm>
          <a:prstGeom prst="rect">
            <a:avLst/>
          </a:prstGeom>
          <a:noFill/>
        </p:spPr>
        <p:txBody>
          <a:bodyPr wrap="square" rtlCol="0">
            <a:spAutoFit/>
          </a:bodyPr>
          <a:lstStyle/>
          <a:p>
            <a:r>
              <a:rPr lang="en-US" sz="3000" smtClean="0">
                <a:solidFill>
                  <a:srgbClr val="0000FF"/>
                </a:solidFill>
                <a:latin typeface="PFDinTextCompPro-Italic"/>
                <a:cs typeface="PFDinTextCompPro-Italic"/>
              </a:rPr>
              <a:t>4 features (p = 4)</a:t>
            </a:r>
            <a:endParaRPr lang="en-US" sz="3000" dirty="0" smtClean="0">
              <a:solidFill>
                <a:srgbClr val="0000FF"/>
              </a:solidFill>
              <a:latin typeface="PFDinTextCompPro-Italic"/>
              <a:cs typeface="PFDinTextCompPro-Italic"/>
            </a:endParaRPr>
          </a:p>
        </p:txBody>
      </p:sp>
      <p:sp>
        <p:nvSpPr>
          <p:cNvPr id="11" name="TextBox 10"/>
          <p:cNvSpPr txBox="1"/>
          <p:nvPr/>
        </p:nvSpPr>
        <p:spPr>
          <a:xfrm rot="10800000">
            <a:off x="2653244" y="1266925"/>
            <a:ext cx="732893" cy="3170099"/>
          </a:xfrm>
          <a:prstGeom prst="rect">
            <a:avLst/>
          </a:prstGeom>
          <a:noFill/>
        </p:spPr>
        <p:txBody>
          <a:bodyPr wrap="none" rtlCol="0">
            <a:spAutoFit/>
          </a:bodyPr>
          <a:lstStyle/>
          <a:p>
            <a:r>
              <a:rPr lang="en-US" sz="20000" smtClean="0">
                <a:solidFill>
                  <a:schemeClr val="accent3">
                    <a:lumMod val="50000"/>
                  </a:schemeClr>
                </a:solidFill>
                <a:latin typeface="PFDinTextCompPro-Thin"/>
                <a:cs typeface="PFDinTextCompPro-Thin"/>
              </a:rPr>
              <a:t>}</a:t>
            </a:r>
            <a:endParaRPr lang="en-US" sz="20000" dirty="0">
              <a:solidFill>
                <a:schemeClr val="accent3">
                  <a:lumMod val="50000"/>
                </a:schemeClr>
              </a:solidFill>
              <a:latin typeface="PFDinTextCompPro-Thin"/>
              <a:cs typeface="PFDinTextCompPro-Thin"/>
            </a:endParaRPr>
          </a:p>
        </p:txBody>
      </p:sp>
      <p:sp>
        <p:nvSpPr>
          <p:cNvPr id="12" name="TextBox 11"/>
          <p:cNvSpPr txBox="1"/>
          <p:nvPr/>
        </p:nvSpPr>
        <p:spPr>
          <a:xfrm>
            <a:off x="185737" y="2095500"/>
            <a:ext cx="2467506" cy="1015663"/>
          </a:xfrm>
          <a:prstGeom prst="rect">
            <a:avLst/>
          </a:prstGeom>
          <a:noFill/>
        </p:spPr>
        <p:txBody>
          <a:bodyPr wrap="square" rtlCol="0">
            <a:spAutoFit/>
          </a:bodyPr>
          <a:lstStyle/>
          <a:p>
            <a:r>
              <a:rPr lang="en-US" sz="3000" smtClean="0">
                <a:solidFill>
                  <a:srgbClr val="CE0035"/>
                </a:solidFill>
                <a:latin typeface="PFDinTextCompPro-Italic"/>
                <a:cs typeface="PFDinTextCompPro-Italic"/>
              </a:rPr>
              <a:t>150 observations</a:t>
            </a:r>
          </a:p>
          <a:p>
            <a:r>
              <a:rPr lang="en-US" sz="3000" i="1" smtClean="0">
                <a:solidFill>
                  <a:srgbClr val="CE0035"/>
                </a:solidFill>
                <a:latin typeface="PFDinTextCompPro-Italic"/>
                <a:cs typeface="PFDinTextCompPro-Italic"/>
              </a:rPr>
              <a:t>(n = 150)</a:t>
            </a:r>
            <a:endParaRPr lang="en-US" sz="2000" i="1" dirty="0">
              <a:solidFill>
                <a:srgbClr val="CE0035"/>
              </a:solidFill>
              <a:latin typeface="PFDinTextCompPro-Italic"/>
              <a:cs typeface="PFDinTextCompPro-Italic"/>
            </a:endParaRPr>
          </a:p>
        </p:txBody>
      </p:sp>
      <p:sp>
        <p:nvSpPr>
          <p:cNvPr id="13" name="TextBox 12"/>
          <p:cNvSpPr txBox="1"/>
          <p:nvPr/>
        </p:nvSpPr>
        <p:spPr>
          <a:xfrm rot="16200000">
            <a:off x="7563118" y="3316747"/>
            <a:ext cx="533399" cy="1323439"/>
          </a:xfrm>
          <a:prstGeom prst="rect">
            <a:avLst/>
          </a:prstGeom>
          <a:noFill/>
        </p:spPr>
        <p:txBody>
          <a:bodyPr wrap="square" rtlCol="0">
            <a:spAutoFit/>
          </a:bodyPr>
          <a:lstStyle/>
          <a:p>
            <a:r>
              <a:rPr lang="en-US" sz="8000" smtClean="0">
                <a:solidFill>
                  <a:srgbClr val="0000FF"/>
                </a:solidFill>
                <a:latin typeface="PFDinTextCompPro-Thin"/>
                <a:cs typeface="PFDinTextCompPro-Thin"/>
              </a:rPr>
              <a:t>{</a:t>
            </a:r>
            <a:endParaRPr lang="en-US" sz="8000" dirty="0">
              <a:solidFill>
                <a:srgbClr val="0000FF"/>
              </a:solidFill>
              <a:latin typeface="PFDinTextCompPro-Thin"/>
              <a:cs typeface="PFDinTextCompPro-Thin"/>
            </a:endParaRPr>
          </a:p>
        </p:txBody>
      </p:sp>
      <p:sp>
        <p:nvSpPr>
          <p:cNvPr id="14" name="TextBox 13"/>
          <p:cNvSpPr txBox="1"/>
          <p:nvPr/>
        </p:nvSpPr>
        <p:spPr>
          <a:xfrm>
            <a:off x="6891337" y="3979902"/>
            <a:ext cx="2057400" cy="553998"/>
          </a:xfrm>
          <a:prstGeom prst="rect">
            <a:avLst/>
          </a:prstGeom>
          <a:noFill/>
        </p:spPr>
        <p:txBody>
          <a:bodyPr wrap="square" rtlCol="0">
            <a:spAutoFit/>
          </a:bodyPr>
          <a:lstStyle/>
          <a:p>
            <a:r>
              <a:rPr lang="en-US" sz="3000" smtClean="0">
                <a:solidFill>
                  <a:srgbClr val="0000FF"/>
                </a:solidFill>
                <a:latin typeface="PFDinTextCompPro-Italic"/>
                <a:cs typeface="PFDinTextCompPro-Italic"/>
              </a:rPr>
              <a:t>response</a:t>
            </a:r>
            <a:endParaRPr lang="en-US" sz="3000" dirty="0" smtClean="0">
              <a:solidFill>
                <a:srgbClr val="0000FF"/>
              </a:solidFill>
              <a:latin typeface="PFDinTextCompPro-Italic"/>
              <a:cs typeface="PFDinTextCompPro-Italic"/>
            </a:endParaRPr>
          </a:p>
        </p:txBody>
      </p:sp>
      <p:sp>
        <p:nvSpPr>
          <p:cNvPr id="15" name="Rectangle 14"/>
          <p:cNvSpPr/>
          <p:nvPr/>
        </p:nvSpPr>
        <p:spPr>
          <a:xfrm>
            <a:off x="175980" y="3282191"/>
            <a:ext cx="2768376" cy="1631216"/>
          </a:xfrm>
          <a:prstGeom prst="rect">
            <a:avLst/>
          </a:prstGeom>
        </p:spPr>
        <p:txBody>
          <a:bodyPr wrap="square">
            <a:spAutoFit/>
          </a:bodyPr>
          <a:lstStyle/>
          <a:p>
            <a:pPr algn="l"/>
            <a:r>
              <a:rPr lang="en-US" sz="2000" smtClean="0"/>
              <a:t>Feature matrix “X” has n rows and p columns</a:t>
            </a:r>
          </a:p>
          <a:p>
            <a:pPr algn="l"/>
            <a:endParaRPr lang="en-US" sz="2000" smtClean="0"/>
          </a:p>
          <a:p>
            <a:pPr algn="l"/>
            <a:r>
              <a:rPr lang="en-US" sz="2000" smtClean="0"/>
              <a:t>Response “y” is a vector with length n</a:t>
            </a:r>
          </a:p>
        </p:txBody>
      </p:sp>
    </p:spTree>
    <p:extLst>
      <p:ext uri="{BB962C8B-B14F-4D97-AF65-F5344CB8AC3E}">
        <p14:creationId xmlns:p14="http://schemas.microsoft.com/office/powerpoint/2010/main" val="8206371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Machine Learning Terminology</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16</a:t>
            </a:fld>
            <a:endParaRPr lang="en-US"/>
          </a:p>
        </p:txBody>
      </p:sp>
      <p:sp>
        <p:nvSpPr>
          <p:cNvPr id="5" name="Rectangle 4"/>
          <p:cNvSpPr/>
          <p:nvPr/>
        </p:nvSpPr>
        <p:spPr>
          <a:xfrm>
            <a:off x="642937" y="1164372"/>
            <a:ext cx="8001000" cy="3785652"/>
          </a:xfrm>
          <a:prstGeom prst="rect">
            <a:avLst/>
          </a:prstGeom>
        </p:spPr>
        <p:txBody>
          <a:bodyPr wrap="square">
            <a:spAutoFit/>
          </a:bodyPr>
          <a:lstStyle/>
          <a:p>
            <a:pPr algn="l"/>
            <a:r>
              <a:rPr lang="en-US" sz="2000" b="1"/>
              <a:t>Observations</a:t>
            </a:r>
            <a:r>
              <a:rPr lang="en-US" sz="2000"/>
              <a:t> are also known as: samples, examples, instances, </a:t>
            </a:r>
            <a:r>
              <a:rPr lang="en-US" sz="2000" smtClean="0"/>
              <a:t>records</a:t>
            </a:r>
          </a:p>
          <a:p>
            <a:pPr algn="l"/>
            <a:endParaRPr lang="en-US" sz="2000"/>
          </a:p>
          <a:p>
            <a:pPr algn="l"/>
            <a:r>
              <a:rPr lang="en-US" sz="2000" b="1" smtClean="0"/>
              <a:t>Features</a:t>
            </a:r>
            <a:r>
              <a:rPr lang="en-US" sz="2000" smtClean="0"/>
              <a:t> are also known as: predictors, independent variables, inputs, regressors, covariates, attributes</a:t>
            </a:r>
            <a:endParaRPr lang="en-US" sz="2000"/>
          </a:p>
          <a:p>
            <a:pPr algn="l"/>
            <a:endParaRPr lang="en-US" sz="2000" b="1" smtClean="0"/>
          </a:p>
          <a:p>
            <a:pPr algn="l"/>
            <a:r>
              <a:rPr lang="en-US" sz="2000" b="1" smtClean="0"/>
              <a:t>Response</a:t>
            </a:r>
            <a:r>
              <a:rPr lang="en-US" sz="2000" smtClean="0"/>
              <a:t> is also known as: outcome, label, target, dependent variable</a:t>
            </a:r>
          </a:p>
          <a:p>
            <a:pPr algn="l"/>
            <a:endParaRPr lang="en-US" sz="2000"/>
          </a:p>
          <a:p>
            <a:pPr algn="l"/>
            <a:r>
              <a:rPr lang="en-US" sz="2000" b="1" smtClean="0"/>
              <a:t>Regression problems</a:t>
            </a:r>
            <a:r>
              <a:rPr lang="en-US" sz="2000" smtClean="0"/>
              <a:t> have a continuous response. </a:t>
            </a:r>
            <a:r>
              <a:rPr lang="en-US" sz="2000" b="1" smtClean="0"/>
              <a:t>Classification problems</a:t>
            </a:r>
            <a:r>
              <a:rPr lang="en-US" sz="2000" smtClean="0"/>
              <a:t> have a categorical response. The type of supervised learning problem has nothing to do with the features!</a:t>
            </a:r>
          </a:p>
        </p:txBody>
      </p:sp>
    </p:spTree>
    <p:extLst>
      <p:ext uri="{BB962C8B-B14F-4D97-AF65-F5344CB8AC3E}">
        <p14:creationId xmlns:p14="http://schemas.microsoft.com/office/powerpoint/2010/main" val="12083790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17</a:t>
            </a:fld>
            <a:endParaRPr lang="en-US"/>
          </a:p>
        </p:txBody>
      </p:sp>
      <p:sp>
        <p:nvSpPr>
          <p:cNvPr id="5" name="Rectangle 4"/>
          <p:cNvSpPr/>
          <p:nvPr/>
        </p:nvSpPr>
        <p:spPr>
          <a:xfrm>
            <a:off x="642937" y="1104900"/>
            <a:ext cx="8153400" cy="3477875"/>
          </a:xfrm>
          <a:prstGeom prst="rect">
            <a:avLst/>
          </a:prstGeom>
        </p:spPr>
        <p:txBody>
          <a:bodyPr wrap="square">
            <a:spAutoFit/>
          </a:bodyPr>
          <a:lstStyle/>
          <a:p>
            <a:pPr algn="l"/>
            <a:r>
              <a:rPr lang="en-US" sz="2000" b="1" smtClean="0"/>
              <a:t>How does supervised learning “work”?</a:t>
            </a:r>
            <a:endParaRPr lang="en-US" sz="2000" b="1"/>
          </a:p>
          <a:p>
            <a:pPr algn="l"/>
            <a:endParaRPr lang="en-US" sz="2000" smtClean="0"/>
          </a:p>
          <a:p>
            <a:pPr marL="457200" indent="-457200" algn="l">
              <a:buFont typeface="+mj-lt"/>
              <a:buAutoNum type="arabicPeriod"/>
            </a:pPr>
            <a:r>
              <a:rPr lang="en-US" sz="2000" smtClean="0"/>
              <a:t>Train a </a:t>
            </a:r>
            <a:r>
              <a:rPr lang="en-US" sz="2000" b="1" smtClean="0"/>
              <a:t>machine learning model</a:t>
            </a:r>
            <a:r>
              <a:rPr lang="en-US" sz="2000" smtClean="0"/>
              <a:t> using </a:t>
            </a:r>
            <a:r>
              <a:rPr lang="en-US" sz="2000" b="1" smtClean="0"/>
              <a:t>labeled data</a:t>
            </a:r>
          </a:p>
          <a:p>
            <a:pPr marL="785813" lvl="1" indent="-457200" algn="l">
              <a:buFont typeface="Arial" panose="020B0604020202020204" pitchFamily="34" charset="0"/>
              <a:buChar char="•"/>
            </a:pPr>
            <a:r>
              <a:rPr lang="en-US" sz="2000" smtClean="0"/>
              <a:t>“Labeled data” is data with a response variable</a:t>
            </a:r>
          </a:p>
          <a:p>
            <a:pPr marL="785813" lvl="1" indent="-457200" algn="l">
              <a:buFont typeface="Arial" panose="020B0604020202020204" pitchFamily="34" charset="0"/>
              <a:buChar char="•"/>
            </a:pPr>
            <a:r>
              <a:rPr lang="en-US" sz="2000" smtClean="0"/>
              <a:t>“Machine learning model” learns the relationship between the features and the response</a:t>
            </a:r>
          </a:p>
          <a:p>
            <a:pPr marL="457200" indent="-457200" algn="l">
              <a:buFont typeface="+mj-lt"/>
              <a:buAutoNum type="arabicPeriod"/>
            </a:pPr>
            <a:endParaRPr lang="en-US" sz="2000" smtClean="0"/>
          </a:p>
          <a:p>
            <a:pPr marL="457200" indent="-457200" algn="l">
              <a:buFont typeface="+mj-lt"/>
              <a:buAutoNum type="arabicPeriod"/>
            </a:pPr>
            <a:r>
              <a:rPr lang="en-US" sz="2000" smtClean="0"/>
              <a:t>Make predictions on </a:t>
            </a:r>
            <a:r>
              <a:rPr lang="en-US" sz="2000" b="1" smtClean="0"/>
              <a:t>new data</a:t>
            </a:r>
            <a:r>
              <a:rPr lang="en-US" sz="2000" smtClean="0"/>
              <a:t> for which the response is unknown</a:t>
            </a:r>
          </a:p>
          <a:p>
            <a:pPr marL="457200" indent="-457200" algn="l">
              <a:buFont typeface="+mj-lt"/>
              <a:buAutoNum type="arabicPeriod"/>
            </a:pPr>
            <a:endParaRPr lang="en-US" sz="2000"/>
          </a:p>
          <a:p>
            <a:pPr algn="l"/>
            <a:r>
              <a:rPr lang="en-US" sz="2000"/>
              <a:t>The primary goal of supervised learning is to build a model that </a:t>
            </a:r>
            <a:r>
              <a:rPr lang="en-US" sz="2000" smtClean="0"/>
              <a:t>“generalizes”: </a:t>
            </a:r>
            <a:r>
              <a:rPr lang="en-US" sz="2000"/>
              <a:t>It accurately predicts the </a:t>
            </a:r>
            <a:r>
              <a:rPr lang="en-US" sz="2000" b="1"/>
              <a:t>future</a:t>
            </a:r>
            <a:r>
              <a:rPr lang="en-US" sz="2000"/>
              <a:t> rather than the </a:t>
            </a:r>
            <a:r>
              <a:rPr lang="en-US" sz="2000" b="1"/>
              <a:t>past</a:t>
            </a:r>
            <a:r>
              <a:rPr lang="en-US" sz="2000"/>
              <a:t>!</a:t>
            </a:r>
          </a:p>
        </p:txBody>
      </p:sp>
    </p:spTree>
    <p:extLst>
      <p:ext uri="{BB962C8B-B14F-4D97-AF65-F5344CB8AC3E}">
        <p14:creationId xmlns:p14="http://schemas.microsoft.com/office/powerpoint/2010/main" val="13250951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18</a:t>
            </a:fld>
            <a:endParaRPr lang="en-US"/>
          </a:p>
        </p:txBody>
      </p:sp>
      <p:sp>
        <p:nvSpPr>
          <p:cNvPr id="5" name="Rectangle 4"/>
          <p:cNvSpPr/>
          <p:nvPr/>
        </p:nvSpPr>
        <p:spPr>
          <a:xfrm>
            <a:off x="642937" y="1104900"/>
            <a:ext cx="8153400" cy="400110"/>
          </a:xfrm>
          <a:prstGeom prst="rect">
            <a:avLst/>
          </a:prstGeom>
        </p:spPr>
        <p:txBody>
          <a:bodyPr wrap="square">
            <a:spAutoFit/>
          </a:bodyPr>
          <a:lstStyle/>
          <a:p>
            <a:pPr algn="l"/>
            <a:r>
              <a:rPr lang="en-US" sz="2000" b="1" smtClean="0"/>
              <a:t>How does supervised learning “work”?</a:t>
            </a:r>
            <a:endParaRPr lang="en-US" sz="2000" b="1"/>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8737" y="1612900"/>
            <a:ext cx="5181600" cy="345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84017873"/>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a:t>
            </a:r>
            <a:r>
              <a:rPr lang="en-US" smtClean="0"/>
              <a:t>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19</a:t>
            </a:fld>
            <a:endParaRPr lang="en-US"/>
          </a:p>
        </p:txBody>
      </p:sp>
      <p:sp>
        <p:nvSpPr>
          <p:cNvPr id="5" name="Rectangle 4"/>
          <p:cNvSpPr/>
          <p:nvPr/>
        </p:nvSpPr>
        <p:spPr>
          <a:xfrm>
            <a:off x="642937" y="1104900"/>
            <a:ext cx="8153400" cy="3785652"/>
          </a:xfrm>
          <a:prstGeom prst="rect">
            <a:avLst/>
          </a:prstGeom>
        </p:spPr>
        <p:txBody>
          <a:bodyPr wrap="square">
            <a:spAutoFit/>
          </a:bodyPr>
          <a:lstStyle/>
          <a:p>
            <a:pPr algn="l"/>
            <a:r>
              <a:rPr lang="en-US" sz="2000" b="1" smtClean="0"/>
              <a:t>Supervised learning example: Coin classifier</a:t>
            </a:r>
            <a:endParaRPr lang="en-US" sz="2000" b="1"/>
          </a:p>
          <a:p>
            <a:pPr algn="l"/>
            <a:endParaRPr lang="en-US" sz="2000" smtClean="0"/>
          </a:p>
          <a:p>
            <a:pPr marL="342900" indent="-342900" algn="l">
              <a:buFont typeface="Arial" panose="020B0604020202020204" pitchFamily="34" charset="0"/>
              <a:buChar char="•"/>
            </a:pPr>
            <a:r>
              <a:rPr lang="en-US" sz="2000" smtClean="0"/>
              <a:t>Observations: Coins</a:t>
            </a:r>
          </a:p>
          <a:p>
            <a:pPr marL="342900" indent="-342900" algn="l">
              <a:buFont typeface="Arial" panose="020B0604020202020204" pitchFamily="34" charset="0"/>
              <a:buChar char="•"/>
            </a:pPr>
            <a:r>
              <a:rPr lang="en-US" sz="2000" smtClean="0"/>
              <a:t>Features: Size and mass</a:t>
            </a:r>
          </a:p>
          <a:p>
            <a:pPr marL="342900" indent="-342900" algn="l">
              <a:buFont typeface="Arial" panose="020B0604020202020204" pitchFamily="34" charset="0"/>
              <a:buChar char="•"/>
            </a:pPr>
            <a:r>
              <a:rPr lang="en-US" sz="2000" smtClean="0"/>
              <a:t>Response: Coin type, hand-labeled</a:t>
            </a:r>
            <a:endParaRPr lang="en-US" sz="2000"/>
          </a:p>
          <a:p>
            <a:pPr algn="l"/>
            <a:endParaRPr lang="en-US" sz="2000" smtClean="0"/>
          </a:p>
          <a:p>
            <a:pPr marL="457200" indent="-457200" algn="l">
              <a:buFont typeface="+mj-lt"/>
              <a:buAutoNum type="arabicPeriod"/>
            </a:pPr>
            <a:r>
              <a:rPr lang="en-US" sz="2000" smtClean="0"/>
              <a:t>Train a </a:t>
            </a:r>
            <a:r>
              <a:rPr lang="en-US" sz="2000" b="1" smtClean="0"/>
              <a:t>machine learning model</a:t>
            </a:r>
            <a:r>
              <a:rPr lang="en-US" sz="2000" smtClean="0"/>
              <a:t> using </a:t>
            </a:r>
            <a:r>
              <a:rPr lang="en-US" sz="2000" b="1" smtClean="0"/>
              <a:t>labeled data</a:t>
            </a:r>
          </a:p>
          <a:p>
            <a:pPr marL="785813" lvl="1" indent="-457200" algn="l">
              <a:buFont typeface="Arial" panose="020B0604020202020204" pitchFamily="34" charset="0"/>
              <a:buChar char="•"/>
            </a:pPr>
            <a:r>
              <a:rPr lang="en-US" sz="2000" smtClean="0"/>
              <a:t>Model learns the relationship between the features and the coin type</a:t>
            </a:r>
          </a:p>
          <a:p>
            <a:pPr marL="457200" indent="-457200" algn="l">
              <a:buFont typeface="+mj-lt"/>
              <a:buAutoNum type="arabicPeriod"/>
            </a:pPr>
            <a:endParaRPr lang="en-US" sz="2000" smtClean="0"/>
          </a:p>
          <a:p>
            <a:pPr marL="457200" indent="-457200" algn="l">
              <a:buFont typeface="+mj-lt"/>
              <a:buAutoNum type="arabicPeriod"/>
            </a:pPr>
            <a:r>
              <a:rPr lang="en-US" sz="2000" smtClean="0"/>
              <a:t>Make predictions on </a:t>
            </a:r>
            <a:r>
              <a:rPr lang="en-US" sz="2000" b="1" smtClean="0"/>
              <a:t>new data</a:t>
            </a:r>
            <a:r>
              <a:rPr lang="en-US" sz="2000" smtClean="0"/>
              <a:t> for which the response is unknown</a:t>
            </a:r>
            <a:endParaRPr lang="en-US" sz="2000"/>
          </a:p>
          <a:p>
            <a:pPr marL="785813" lvl="1" indent="-457200" algn="l">
              <a:buFont typeface="Arial" panose="020B0604020202020204" pitchFamily="34" charset="0"/>
              <a:buChar char="•"/>
            </a:pPr>
            <a:r>
              <a:rPr lang="en-US" sz="2000" smtClean="0"/>
              <a:t>Give it a new coin, predicts the coin type automatically</a:t>
            </a:r>
          </a:p>
        </p:txBody>
      </p:sp>
    </p:spTree>
    <p:extLst>
      <p:ext uri="{BB962C8B-B14F-4D97-AF65-F5344CB8AC3E}">
        <p14:creationId xmlns:p14="http://schemas.microsoft.com/office/powerpoint/2010/main" val="30402389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519112" y="1066800"/>
            <a:ext cx="8429625" cy="3695700"/>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lnSpc>
                <a:spcPts val="3600"/>
              </a:lnSpc>
              <a:defRPr/>
            </a:pPr>
            <a:r>
              <a:rPr lang="en-US" sz="3000" smtClean="0">
                <a:latin typeface="PFDinTextCompPro-Bold" charset="0"/>
                <a:ea typeface="ヒラギノ角ゴ ProN W6" charset="0"/>
                <a:cs typeface="ヒラギノ角ゴ ProN W6" charset="0"/>
              </a:rPr>
              <a:t/>
            </a:r>
            <a:br>
              <a:rPr lang="en-US" sz="3000" smtClean="0">
                <a:latin typeface="PFDinTextCompPro-Bold" charset="0"/>
                <a:ea typeface="ヒラギノ角ゴ ProN W6" charset="0"/>
                <a:cs typeface="ヒラギノ角ゴ ProN W6" charset="0"/>
              </a:rPr>
            </a:br>
            <a:r>
              <a:rPr lang="en-US" sz="3000" smtClean="0">
                <a:latin typeface="PFDinTextCompPro-Bold" charset="0"/>
                <a:ea typeface="ヒラギノ角ゴ ProN W6" charset="0"/>
                <a:cs typeface="ヒラギノ角ゴ ProN W6" charset="0"/>
              </a:rPr>
              <a:t/>
            </a:r>
            <a:br>
              <a:rPr lang="en-US" sz="3000" smtClean="0">
                <a:latin typeface="PFDinTextCompPro-Bold" charset="0"/>
                <a:ea typeface="ヒラギノ角ゴ ProN W6" charset="0"/>
                <a:cs typeface="ヒラギノ角ゴ ProN W6" charset="0"/>
              </a:rPr>
            </a:br>
            <a:r>
              <a:rPr lang="en-US" sz="3000" smtClean="0">
                <a:latin typeface="PFDinTextCompPro-Bold" charset="0"/>
                <a:ea typeface="ヒラギノ角ゴ ProN W6" charset="0"/>
                <a:cs typeface="ヒラギノ角ゴ ProN W6" charset="0"/>
              </a:rPr>
              <a:t>I</a:t>
            </a:r>
            <a:r>
              <a:rPr lang="en-US" sz="3000" dirty="0" smtClean="0">
                <a:latin typeface="PFDinTextCompPro-Bold" charset="0"/>
                <a:ea typeface="ヒラギノ角ゴ ProN W6" charset="0"/>
                <a:cs typeface="ヒラギノ角ゴ ProN W6" charset="0"/>
              </a:rPr>
              <a:t>. what is machine learning?</a:t>
            </a:r>
            <a:br>
              <a:rPr lang="en-US" sz="3000" dirty="0" smtClean="0">
                <a:latin typeface="PFDinTextCompPro-Bold" charset="0"/>
                <a:ea typeface="ヒラギノ角ゴ ProN W6" charset="0"/>
                <a:cs typeface="ヒラギノ角ゴ ProN W6" charset="0"/>
              </a:rPr>
            </a:br>
            <a:r>
              <a:rPr lang="en-US" sz="3000" dirty="0" err="1" smtClean="0">
                <a:latin typeface="PFDinTextCompPro-Bold" charset="0"/>
                <a:ea typeface="ヒラギノ角ゴ ProN W6" charset="0"/>
                <a:cs typeface="ヒラギノ角ゴ ProN W6" charset="0"/>
              </a:rPr>
              <a:t>iI</a:t>
            </a:r>
            <a:r>
              <a:rPr lang="en-US" sz="3000" smtClean="0">
                <a:latin typeface="PFDinTextCompPro-Bold" charset="0"/>
                <a:ea typeface="ヒラギノ角ゴ ProN W6" charset="0"/>
                <a:cs typeface="ヒラギノ角ゴ ProN W6" charset="0"/>
              </a:rPr>
              <a:t>. Supervised Learning</a:t>
            </a:r>
            <a:br>
              <a:rPr lang="en-US" sz="3000" smtClean="0">
                <a:latin typeface="PFDinTextCompPro-Bold" charset="0"/>
                <a:ea typeface="ヒラギノ角ゴ ProN W6" charset="0"/>
                <a:cs typeface="ヒラギノ角ゴ ProN W6" charset="0"/>
              </a:rPr>
            </a:br>
            <a:r>
              <a:rPr lang="en-US" sz="3000" smtClean="0">
                <a:latin typeface="PFDinTextCompPro-Bold" charset="0"/>
                <a:ea typeface="ヒラギノ角ゴ ProN W6" charset="0"/>
                <a:cs typeface="ヒラギノ角ゴ ProN W6" charset="0"/>
              </a:rPr>
              <a:t>III. Unsupervised Learning</a:t>
            </a:r>
            <a:endParaRPr lang="en-US" sz="3000" cap="none" dirty="0">
              <a:latin typeface="PFDinTextCompPro-Bold" charset="0"/>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agenda</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2</a:t>
            </a:fld>
            <a:endParaRPr lang="en-US"/>
          </a:p>
        </p:txBody>
      </p:sp>
    </p:spTree>
    <p:extLst>
      <p:ext uri="{BB962C8B-B14F-4D97-AF65-F5344CB8AC3E}">
        <p14:creationId xmlns:p14="http://schemas.microsoft.com/office/powerpoint/2010/main" val="820825700"/>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a:t>
            </a:r>
            <a:r>
              <a:rPr lang="en-US" smtClean="0"/>
              <a:t>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20</a:t>
            </a:fld>
            <a:endParaRPr 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937" y="1104900"/>
            <a:ext cx="7948063" cy="3962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50892533"/>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3238500"/>
            <a:ext cx="8601074" cy="1828800"/>
          </a:xfrm>
        </p:spPr>
        <p:txBody>
          <a:bodyPr/>
          <a:lstStyle/>
          <a:p>
            <a:pPr>
              <a:defRPr/>
            </a:pPr>
            <a:r>
              <a:rPr lang="en-US" sz="7500" smtClean="0"/>
              <a:t>III. UNSupervised Learning</a:t>
            </a:r>
            <a:endParaRPr lang="en-US" sz="75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a:latin typeface="PFDinTextCompPro-Bold" charset="0"/>
                <a:ea typeface="ヒラギノ角ゴ ProN W3" charset="0"/>
                <a:cs typeface="ヒラギノ角ゴ ProN W3" charset="0"/>
              </a:rPr>
              <a:t>MACHINE </a:t>
            </a:r>
            <a:r>
              <a:rPr lang="en-US" cap="none" smtClean="0">
                <a:latin typeface="PFDinTextCompPro-Bold" charset="0"/>
                <a:ea typeface="ヒラギノ角ゴ ProN W3" charset="0"/>
                <a:cs typeface="ヒラギノ角ゴ ProN W3" charset="0"/>
              </a:rPr>
              <a:t>LEARNING</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1178366261"/>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Types of Machine </a:t>
            </a:r>
            <a:r>
              <a:rPr lang="en-US" smtClean="0"/>
              <a:t>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22</a:t>
            </a:fld>
            <a:endParaRPr lang="en-US"/>
          </a:p>
        </p:txBody>
      </p:sp>
      <p:sp>
        <p:nvSpPr>
          <p:cNvPr id="5" name="Rectangle 4"/>
          <p:cNvSpPr/>
          <p:nvPr/>
        </p:nvSpPr>
        <p:spPr>
          <a:xfrm>
            <a:off x="642937" y="1028700"/>
            <a:ext cx="8001000" cy="2554545"/>
          </a:xfrm>
          <a:prstGeom prst="rect">
            <a:avLst/>
          </a:prstGeom>
        </p:spPr>
        <p:txBody>
          <a:bodyPr wrap="square">
            <a:spAutoFit/>
          </a:bodyPr>
          <a:lstStyle/>
          <a:p>
            <a:pPr algn="l"/>
            <a:r>
              <a:rPr lang="en-US" sz="2000" smtClean="0"/>
              <a:t>There are two main categories of machine learning: </a:t>
            </a:r>
            <a:r>
              <a:rPr lang="en-US" sz="2000" b="1" smtClean="0"/>
              <a:t>supervised learning</a:t>
            </a:r>
            <a:r>
              <a:rPr lang="en-US" sz="2000" smtClean="0"/>
              <a:t> and </a:t>
            </a:r>
            <a:r>
              <a:rPr lang="en-US" sz="2000" b="1" smtClean="0"/>
              <a:t>unsupervised learning</a:t>
            </a:r>
            <a:r>
              <a:rPr lang="en-US" sz="2000" smtClean="0"/>
              <a:t>.</a:t>
            </a:r>
          </a:p>
          <a:p>
            <a:pPr algn="l"/>
            <a:endParaRPr lang="en-US" sz="2000" smtClean="0"/>
          </a:p>
          <a:p>
            <a:pPr algn="l"/>
            <a:r>
              <a:rPr lang="en-US" sz="2000" b="1" smtClean="0"/>
              <a:t>Unsupervised learning:</a:t>
            </a:r>
          </a:p>
          <a:p>
            <a:pPr marL="342900" indent="-342900" algn="l">
              <a:buFont typeface="Arial" panose="020B0604020202020204" pitchFamily="34" charset="0"/>
              <a:buChar char="•"/>
            </a:pPr>
            <a:r>
              <a:rPr lang="en-US" sz="2000" smtClean="0"/>
              <a:t>Extracting structure from data</a:t>
            </a:r>
          </a:p>
          <a:p>
            <a:pPr marL="342900" indent="-342900" algn="l">
              <a:buFont typeface="Arial" panose="020B0604020202020204" pitchFamily="34" charset="0"/>
              <a:buChar char="•"/>
            </a:pPr>
            <a:r>
              <a:rPr lang="en-US" sz="2000" smtClean="0"/>
              <a:t>Example: segment grocery store shoppers into “clusters” that exhibit similar behaviors</a:t>
            </a:r>
          </a:p>
          <a:p>
            <a:pPr marL="342900" indent="-342900" algn="l">
              <a:buFont typeface="Arial" panose="020B0604020202020204" pitchFamily="34" charset="0"/>
              <a:buChar char="•"/>
            </a:pPr>
            <a:r>
              <a:rPr lang="en-US" sz="2000" smtClean="0"/>
              <a:t>Goal is “representation”</a:t>
            </a:r>
          </a:p>
        </p:txBody>
      </p:sp>
    </p:spTree>
    <p:extLst>
      <p:ext uri="{BB962C8B-B14F-4D97-AF65-F5344CB8AC3E}">
        <p14:creationId xmlns:p14="http://schemas.microsoft.com/office/powerpoint/2010/main" val="378830710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Unsupervised </a:t>
            </a:r>
            <a:r>
              <a:rPr lang="en-US" smtClean="0"/>
              <a:t>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23</a:t>
            </a:fld>
            <a:endParaRPr lang="en-US"/>
          </a:p>
        </p:txBody>
      </p:sp>
      <p:sp>
        <p:nvSpPr>
          <p:cNvPr id="5" name="Rectangle 4"/>
          <p:cNvSpPr/>
          <p:nvPr/>
        </p:nvSpPr>
        <p:spPr>
          <a:xfrm>
            <a:off x="642937" y="930414"/>
            <a:ext cx="8001000" cy="707886"/>
          </a:xfrm>
          <a:prstGeom prst="rect">
            <a:avLst/>
          </a:prstGeom>
        </p:spPr>
        <p:txBody>
          <a:bodyPr wrap="square">
            <a:spAutoFit/>
          </a:bodyPr>
          <a:lstStyle/>
          <a:p>
            <a:pPr algn="l"/>
            <a:r>
              <a:rPr lang="en-US" sz="2000" smtClean="0"/>
              <a:t>Group US </a:t>
            </a:r>
            <a:r>
              <a:rPr lang="en-US" sz="2000"/>
              <a:t>residential neighborhoods into 67 unique segments based on demographic and socioeconomic </a:t>
            </a:r>
            <a:r>
              <a:rPr lang="en-US" sz="2000" smtClean="0"/>
              <a:t>characteristics</a:t>
            </a:r>
          </a:p>
        </p:txBody>
      </p:sp>
      <p:sp>
        <p:nvSpPr>
          <p:cNvPr id="2" name="TextBox 1"/>
          <p:cNvSpPr txBox="1"/>
          <p:nvPr/>
        </p:nvSpPr>
        <p:spPr>
          <a:xfrm>
            <a:off x="5214937" y="1856244"/>
            <a:ext cx="3581400" cy="2677656"/>
          </a:xfrm>
          <a:prstGeom prst="rect">
            <a:avLst/>
          </a:prstGeom>
          <a:noFill/>
        </p:spPr>
        <p:txBody>
          <a:bodyPr wrap="square" rtlCol="0">
            <a:spAutoFit/>
          </a:bodyPr>
          <a:lstStyle/>
          <a:p>
            <a:pPr algn="l"/>
            <a:r>
              <a:rPr lang="en-US" sz="1400" smtClean="0"/>
              <a:t>Metro Renters:</a:t>
            </a:r>
          </a:p>
          <a:p>
            <a:pPr algn="l"/>
            <a:endParaRPr lang="en-US" sz="1400"/>
          </a:p>
          <a:p>
            <a:pPr algn="l"/>
            <a:r>
              <a:rPr lang="en-US" sz="1400" smtClean="0"/>
              <a:t>Young, mobile, educated, or still in school, we live alone or with a roommate in rented apartments or condos in the center of the city. Long hours and hard work don’t deter us; we’re willing to take risks to get to the top of our professions… We buy groceries at Whole Foods and Trader Joe’s and shop for clothes at Banana Republic, Nordstrom, and Gap. We practice yoga, go skiing, and attend Pilates sessions.</a:t>
            </a:r>
            <a:endParaRPr lang="en-US" sz="1400"/>
          </a:p>
        </p:txBody>
      </p:sp>
      <p:sp>
        <p:nvSpPr>
          <p:cNvPr id="9" name="TextBox 8"/>
          <p:cNvSpPr txBox="1"/>
          <p:nvPr/>
        </p:nvSpPr>
        <p:spPr>
          <a:xfrm>
            <a:off x="5214937" y="4775656"/>
            <a:ext cx="3810000" cy="215444"/>
          </a:xfrm>
          <a:prstGeom prst="rect">
            <a:avLst/>
          </a:prstGeom>
          <a:noFill/>
        </p:spPr>
        <p:txBody>
          <a:bodyPr wrap="square" rtlCol="0">
            <a:spAutoFit/>
          </a:bodyPr>
          <a:lstStyle/>
          <a:p>
            <a:pPr algn="l"/>
            <a:r>
              <a:rPr lang="en-US" sz="800"/>
              <a:t>Source: http://www.esri.com/landing-pages/tapestry/</a:t>
            </a: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347" y="1638299"/>
            <a:ext cx="4267200" cy="34319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782930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Unsupervised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24</a:t>
            </a:fld>
            <a:endParaRPr lang="en-US"/>
          </a:p>
        </p:txBody>
      </p:sp>
      <p:sp>
        <p:nvSpPr>
          <p:cNvPr id="5" name="Rectangle 4"/>
          <p:cNvSpPr/>
          <p:nvPr/>
        </p:nvSpPr>
        <p:spPr>
          <a:xfrm>
            <a:off x="642937" y="1028700"/>
            <a:ext cx="8001000" cy="1938992"/>
          </a:xfrm>
          <a:prstGeom prst="rect">
            <a:avLst/>
          </a:prstGeom>
        </p:spPr>
        <p:txBody>
          <a:bodyPr wrap="square">
            <a:spAutoFit/>
          </a:bodyPr>
          <a:lstStyle/>
          <a:p>
            <a:pPr algn="l"/>
            <a:r>
              <a:rPr lang="en-US" sz="2000" smtClean="0"/>
              <a:t>Common types of unsupervised learning:</a:t>
            </a:r>
          </a:p>
          <a:p>
            <a:pPr algn="l"/>
            <a:endParaRPr lang="en-US" sz="2000" smtClean="0"/>
          </a:p>
          <a:p>
            <a:pPr marL="342900" indent="-342900" algn="l">
              <a:buFont typeface="Arial" panose="020B0604020202020204" pitchFamily="34" charset="0"/>
              <a:buChar char="•"/>
            </a:pPr>
            <a:r>
              <a:rPr lang="en-US" sz="2000" b="1" smtClean="0"/>
              <a:t>Clustering:</a:t>
            </a:r>
            <a:r>
              <a:rPr lang="en-US" sz="2000" smtClean="0"/>
              <a:t> group “similar” data points together</a:t>
            </a:r>
          </a:p>
          <a:p>
            <a:pPr marL="342900" indent="-342900" algn="l">
              <a:buFont typeface="Arial" panose="020B0604020202020204" pitchFamily="34" charset="0"/>
              <a:buChar char="•"/>
            </a:pPr>
            <a:r>
              <a:rPr lang="en-US" sz="2000" b="1" smtClean="0"/>
              <a:t>Dimensionality Reduction:</a:t>
            </a:r>
            <a:r>
              <a:rPr lang="en-US" sz="2000" smtClean="0"/>
              <a:t> reduce the dimensionality of a dataset by extracting features that capture most of the variance in the data</a:t>
            </a:r>
            <a:endParaRPr lang="en-US" sz="2000"/>
          </a:p>
        </p:txBody>
      </p:sp>
    </p:spTree>
    <p:extLst>
      <p:ext uri="{BB962C8B-B14F-4D97-AF65-F5344CB8AC3E}">
        <p14:creationId xmlns:p14="http://schemas.microsoft.com/office/powerpoint/2010/main" val="14438238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Unsupervised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25</a:t>
            </a:fld>
            <a:endParaRPr lang="en-US"/>
          </a:p>
        </p:txBody>
      </p:sp>
      <p:sp>
        <p:nvSpPr>
          <p:cNvPr id="5" name="Rectangle 4"/>
          <p:cNvSpPr/>
          <p:nvPr/>
        </p:nvSpPr>
        <p:spPr>
          <a:xfrm>
            <a:off x="642937" y="1028700"/>
            <a:ext cx="8001000" cy="2246769"/>
          </a:xfrm>
          <a:prstGeom prst="rect">
            <a:avLst/>
          </a:prstGeom>
        </p:spPr>
        <p:txBody>
          <a:bodyPr wrap="square">
            <a:spAutoFit/>
          </a:bodyPr>
          <a:lstStyle/>
          <a:p>
            <a:pPr algn="l"/>
            <a:r>
              <a:rPr lang="en-US" sz="2000" smtClean="0"/>
              <a:t>Unsupervised learning has some clear differences from supervised learning. With </a:t>
            </a:r>
            <a:r>
              <a:rPr lang="en-US" sz="2000" b="1" smtClean="0"/>
              <a:t>unsupervised learning:</a:t>
            </a:r>
          </a:p>
          <a:p>
            <a:pPr algn="l"/>
            <a:endParaRPr lang="en-US" sz="2000" smtClean="0"/>
          </a:p>
          <a:p>
            <a:pPr marL="342900" indent="-342900" algn="l">
              <a:buFont typeface="Arial" panose="020B0604020202020204" pitchFamily="34" charset="0"/>
              <a:buChar char="•"/>
            </a:pPr>
            <a:r>
              <a:rPr lang="en-US" sz="2000" smtClean="0"/>
              <a:t>There is no clear objective</a:t>
            </a:r>
            <a:endParaRPr lang="en-US" sz="2000"/>
          </a:p>
          <a:p>
            <a:pPr marL="342900" indent="-342900" algn="l">
              <a:buFont typeface="Arial" panose="020B0604020202020204" pitchFamily="34" charset="0"/>
              <a:buChar char="•"/>
            </a:pPr>
            <a:r>
              <a:rPr lang="en-US" sz="2000"/>
              <a:t>There is no “right anwser” (hard to tell how well you are doing)</a:t>
            </a:r>
          </a:p>
          <a:p>
            <a:pPr marL="342900" indent="-342900" algn="l">
              <a:buFont typeface="Arial" panose="020B0604020202020204" pitchFamily="34" charset="0"/>
              <a:buChar char="•"/>
            </a:pPr>
            <a:r>
              <a:rPr lang="en-US" sz="2000" smtClean="0"/>
              <a:t>There is no response variable, just observations with features</a:t>
            </a:r>
          </a:p>
          <a:p>
            <a:pPr marL="342900" indent="-342900" algn="l">
              <a:buFont typeface="Arial" panose="020B0604020202020204" pitchFamily="34" charset="0"/>
              <a:buChar char="•"/>
            </a:pPr>
            <a:r>
              <a:rPr lang="en-US" sz="2000" smtClean="0"/>
              <a:t>Labeled data is not required</a:t>
            </a:r>
            <a:endParaRPr lang="en-US" sz="2000"/>
          </a:p>
        </p:txBody>
      </p:sp>
    </p:spTree>
    <p:extLst>
      <p:ext uri="{BB962C8B-B14F-4D97-AF65-F5344CB8AC3E}">
        <p14:creationId xmlns:p14="http://schemas.microsoft.com/office/powerpoint/2010/main" val="39789187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Unsupervised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26</a:t>
            </a:fld>
            <a:endParaRPr lang="en-US"/>
          </a:p>
        </p:txBody>
      </p:sp>
      <p:sp>
        <p:nvSpPr>
          <p:cNvPr id="5" name="Rectangle 4"/>
          <p:cNvSpPr/>
          <p:nvPr/>
        </p:nvSpPr>
        <p:spPr>
          <a:xfrm>
            <a:off x="642937" y="1104900"/>
            <a:ext cx="8153400" cy="3508653"/>
          </a:xfrm>
          <a:prstGeom prst="rect">
            <a:avLst/>
          </a:prstGeom>
        </p:spPr>
        <p:txBody>
          <a:bodyPr wrap="square">
            <a:spAutoFit/>
          </a:bodyPr>
          <a:lstStyle/>
          <a:p>
            <a:pPr algn="l"/>
            <a:r>
              <a:rPr lang="en-US" sz="2000" b="1" smtClean="0"/>
              <a:t>Unsupervised learning example: Coin clustering</a:t>
            </a:r>
            <a:endParaRPr lang="en-US" sz="2000" b="1"/>
          </a:p>
          <a:p>
            <a:pPr algn="l"/>
            <a:endParaRPr lang="en-US" sz="1400" smtClean="0"/>
          </a:p>
          <a:p>
            <a:pPr marL="342900" indent="-342900" algn="l">
              <a:buFont typeface="Arial" panose="020B0604020202020204" pitchFamily="34" charset="0"/>
              <a:buChar char="•"/>
            </a:pPr>
            <a:r>
              <a:rPr lang="en-US" sz="2000" smtClean="0"/>
              <a:t>Observations: Coins</a:t>
            </a:r>
          </a:p>
          <a:p>
            <a:pPr marL="342900" indent="-342900" algn="l">
              <a:buFont typeface="Arial" panose="020B0604020202020204" pitchFamily="34" charset="0"/>
              <a:buChar char="•"/>
            </a:pPr>
            <a:r>
              <a:rPr lang="en-US" sz="2000" smtClean="0"/>
              <a:t>Features: Size and mass</a:t>
            </a:r>
          </a:p>
          <a:p>
            <a:pPr marL="342900" indent="-342900" algn="l">
              <a:buFont typeface="Arial" panose="020B0604020202020204" pitchFamily="34" charset="0"/>
              <a:buChar char="•"/>
            </a:pPr>
            <a:r>
              <a:rPr lang="en-US" sz="2000" smtClean="0"/>
              <a:t>Response: There isn’t one (no hand-labeling required!)</a:t>
            </a:r>
            <a:endParaRPr lang="en-US" sz="2000"/>
          </a:p>
          <a:p>
            <a:pPr algn="l"/>
            <a:endParaRPr lang="en-US" sz="1400" smtClean="0"/>
          </a:p>
          <a:p>
            <a:pPr marL="457200" indent="-457200" algn="l">
              <a:buFont typeface="+mj-lt"/>
              <a:buAutoNum type="arabicPeriod"/>
            </a:pPr>
            <a:r>
              <a:rPr lang="en-US" sz="2000" smtClean="0"/>
              <a:t>Perform </a:t>
            </a:r>
            <a:r>
              <a:rPr lang="en-US" sz="2000" b="1" smtClean="0"/>
              <a:t>unsupervised learning</a:t>
            </a:r>
          </a:p>
          <a:p>
            <a:pPr marL="785813" lvl="1" indent="-457200" algn="l">
              <a:buFont typeface="Arial" panose="020B0604020202020204" pitchFamily="34" charset="0"/>
              <a:buChar char="•"/>
            </a:pPr>
            <a:r>
              <a:rPr lang="en-US" sz="2000" smtClean="0"/>
              <a:t>Cluster the coins based on “similarity”</a:t>
            </a:r>
          </a:p>
          <a:p>
            <a:pPr marL="785813" lvl="1" indent="-457200" algn="l">
              <a:buFont typeface="Arial" panose="020B0604020202020204" pitchFamily="34" charset="0"/>
              <a:buChar char="•"/>
            </a:pPr>
            <a:r>
              <a:rPr lang="en-US" sz="2000" smtClean="0"/>
              <a:t>You’re done!</a:t>
            </a:r>
          </a:p>
          <a:p>
            <a:pPr marL="457200" indent="-457200" algn="l">
              <a:buFont typeface="+mj-lt"/>
              <a:buAutoNum type="arabicPeriod"/>
            </a:pPr>
            <a:endParaRPr lang="en-US" sz="1400" smtClean="0"/>
          </a:p>
          <a:p>
            <a:pPr algn="l"/>
            <a:r>
              <a:rPr lang="en-US" sz="2000" smtClean="0"/>
              <a:t>Sometimes, unsupervised learning is used as a “preprocessing” step for supervised learning. (How?)</a:t>
            </a:r>
          </a:p>
        </p:txBody>
      </p:sp>
    </p:spTree>
    <p:extLst>
      <p:ext uri="{BB962C8B-B14F-4D97-AF65-F5344CB8AC3E}">
        <p14:creationId xmlns:p14="http://schemas.microsoft.com/office/powerpoint/2010/main" val="105855237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Unsupervised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27</a:t>
            </a:fld>
            <a:endParaRPr 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7937" y="1071562"/>
            <a:ext cx="3995738" cy="39957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69609671"/>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3238500"/>
            <a:ext cx="8426450" cy="1828800"/>
          </a:xfrm>
        </p:spPr>
        <p:txBody>
          <a:bodyPr/>
          <a:lstStyle/>
          <a:p>
            <a:pPr>
              <a:defRPr/>
            </a:pPr>
            <a:r>
              <a:rPr lang="en-US" sz="7500" dirty="0" smtClean="0"/>
              <a:t>I. What is machine learning?</a:t>
            </a:r>
            <a:endParaRPr lang="en-US" sz="75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smtClean="0">
                <a:latin typeface="PFDinTextCompPro-Bold" charset="0"/>
                <a:ea typeface="ヒラギノ角ゴ ProN W3" charset="0"/>
                <a:cs typeface="ヒラギノ角ゴ ProN W3" charset="0"/>
              </a:rPr>
              <a:t>MACHINE LEARNING</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1265447067"/>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is machine learning?</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4</a:t>
            </a:fld>
            <a:endParaRPr lang="en-US"/>
          </a:p>
        </p:txBody>
      </p:sp>
      <p:sp>
        <p:nvSpPr>
          <p:cNvPr id="20485" name="Subtitle 2"/>
          <p:cNvSpPr>
            <a:spLocks noGrp="1"/>
          </p:cNvSpPr>
          <p:nvPr>
            <p:ph type="subTitle" idx="1"/>
          </p:nvPr>
        </p:nvSpPr>
        <p:spPr bwMode="auto">
          <a:xfrm>
            <a:off x="566737" y="1181100"/>
            <a:ext cx="8305800" cy="35814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marL="0" indent="0">
              <a:lnSpc>
                <a:spcPct val="100000"/>
              </a:lnSpc>
              <a:buNone/>
            </a:pPr>
            <a:endParaRPr lang="en-US" sz="1400" dirty="0" smtClean="0">
              <a:latin typeface="News706 BT" charset="0"/>
              <a:ea typeface="ヒラギノ角ゴ ProN W3" charset="0"/>
              <a:cs typeface="ヒラギノ角ゴ ProN W3" charset="0"/>
            </a:endParaRPr>
          </a:p>
          <a:p>
            <a:pPr>
              <a:lnSpc>
                <a:spcPct val="100000"/>
              </a:lnSpc>
              <a:buFont typeface="Lucida Grande" charset="0"/>
              <a:buChar char="‣"/>
            </a:pPr>
            <a:endParaRPr lang="en-US" sz="1400" dirty="0">
              <a:latin typeface="News706 BT" charset="0"/>
              <a:ea typeface="ヒラギノ角ゴ ProN W3" charset="0"/>
              <a:cs typeface="ヒラギノ角ゴ ProN W3"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358" y="1790699"/>
            <a:ext cx="5172779" cy="1911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34137" y="1347786"/>
            <a:ext cx="2014019" cy="2895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03518707"/>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What is machine learning?</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5</a:t>
            </a:fld>
            <a:endParaRPr 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937" y="1257300"/>
            <a:ext cx="8872537" cy="14548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942" y="3009900"/>
            <a:ext cx="8887531" cy="1377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261937" y="4686300"/>
            <a:ext cx="6629400" cy="215444"/>
          </a:xfrm>
          <a:prstGeom prst="rect">
            <a:avLst/>
          </a:prstGeom>
          <a:noFill/>
        </p:spPr>
        <p:txBody>
          <a:bodyPr wrap="square" rtlCol="0">
            <a:spAutoFit/>
          </a:bodyPr>
          <a:lstStyle/>
          <a:p>
            <a:pPr algn="l"/>
            <a:r>
              <a:rPr lang="en-US" sz="800"/>
              <a:t>Source: http://www.reddit.com/r/MachineLearning/comments/25lnbt/ama_yann_lecun</a:t>
            </a:r>
          </a:p>
        </p:txBody>
      </p:sp>
    </p:spTree>
    <p:extLst>
      <p:ext uri="{BB962C8B-B14F-4D97-AF65-F5344CB8AC3E}">
        <p14:creationId xmlns:p14="http://schemas.microsoft.com/office/powerpoint/2010/main" val="2782449747"/>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What is Machine 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6</a:t>
            </a:fld>
            <a:endParaRPr lang="en-US"/>
          </a:p>
        </p:txBody>
      </p:sp>
      <p:sp>
        <p:nvSpPr>
          <p:cNvPr id="5" name="Rectangle 4"/>
          <p:cNvSpPr/>
          <p:nvPr/>
        </p:nvSpPr>
        <p:spPr>
          <a:xfrm>
            <a:off x="642937" y="1164372"/>
            <a:ext cx="8001000" cy="2246769"/>
          </a:xfrm>
          <a:prstGeom prst="rect">
            <a:avLst/>
          </a:prstGeom>
        </p:spPr>
        <p:txBody>
          <a:bodyPr wrap="square">
            <a:spAutoFit/>
          </a:bodyPr>
          <a:lstStyle/>
          <a:p>
            <a:pPr algn="l"/>
            <a:r>
              <a:rPr lang="en-US" sz="2000" smtClean="0"/>
              <a:t>One </a:t>
            </a:r>
            <a:r>
              <a:rPr lang="en-US" sz="2000"/>
              <a:t>definition: </a:t>
            </a:r>
            <a:r>
              <a:rPr lang="en-US" sz="2000" smtClean="0"/>
              <a:t>“Machine </a:t>
            </a:r>
            <a:r>
              <a:rPr lang="en-US" sz="2000"/>
              <a:t>learning is the </a:t>
            </a:r>
            <a:r>
              <a:rPr lang="en-US" sz="2000" smtClean="0"/>
              <a:t>semi-automatic </a:t>
            </a:r>
            <a:r>
              <a:rPr lang="en-US" sz="2000"/>
              <a:t>extraction of knowledge from </a:t>
            </a:r>
            <a:r>
              <a:rPr lang="en-US" sz="2000" smtClean="0"/>
              <a:t>data.”</a:t>
            </a:r>
          </a:p>
          <a:p>
            <a:pPr algn="l"/>
            <a:endParaRPr lang="en-US" sz="2000"/>
          </a:p>
          <a:p>
            <a:pPr marL="341313" indent="-341313" algn="l">
              <a:buFont typeface="Arial"/>
              <a:buChar char="•"/>
            </a:pPr>
            <a:r>
              <a:rPr lang="en-US" sz="2000" b="1" smtClean="0"/>
              <a:t>Knowledge </a:t>
            </a:r>
            <a:r>
              <a:rPr lang="en-US" sz="2000" b="1"/>
              <a:t>from data:</a:t>
            </a:r>
            <a:r>
              <a:rPr lang="en-US" sz="2000"/>
              <a:t> Starts with a question that might be answerable using </a:t>
            </a:r>
            <a:r>
              <a:rPr lang="en-US" sz="2000" smtClean="0"/>
              <a:t>data</a:t>
            </a:r>
          </a:p>
          <a:p>
            <a:pPr marL="341313" indent="-341313" algn="l">
              <a:buFont typeface="Arial"/>
              <a:buChar char="•"/>
            </a:pPr>
            <a:r>
              <a:rPr lang="en-US" sz="2000" b="1" smtClean="0"/>
              <a:t>Automatic </a:t>
            </a:r>
            <a:r>
              <a:rPr lang="en-US" sz="2000" b="1"/>
              <a:t>extraction:</a:t>
            </a:r>
            <a:r>
              <a:rPr lang="en-US" sz="2000"/>
              <a:t> A computer provides the </a:t>
            </a:r>
            <a:r>
              <a:rPr lang="en-US" sz="2000" smtClean="0"/>
              <a:t>insight</a:t>
            </a:r>
          </a:p>
          <a:p>
            <a:pPr marL="341313" indent="-341313" algn="l">
              <a:buFont typeface="Arial"/>
              <a:buChar char="•"/>
            </a:pPr>
            <a:r>
              <a:rPr lang="en-US" sz="2000" b="1" smtClean="0"/>
              <a:t>Semi-automatic:</a:t>
            </a:r>
            <a:r>
              <a:rPr lang="en-US" sz="2000" smtClean="0"/>
              <a:t> </a:t>
            </a:r>
            <a:r>
              <a:rPr lang="en-US" sz="2000"/>
              <a:t>Requires many smart decisions by a </a:t>
            </a:r>
            <a:r>
              <a:rPr lang="en-US" sz="2000" smtClean="0"/>
              <a:t>human</a:t>
            </a:r>
            <a:endParaRPr lang="en-US" sz="2000"/>
          </a:p>
        </p:txBody>
      </p:sp>
    </p:spTree>
    <p:extLst>
      <p:ext uri="{BB962C8B-B14F-4D97-AF65-F5344CB8AC3E}">
        <p14:creationId xmlns:p14="http://schemas.microsoft.com/office/powerpoint/2010/main" val="264467138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3848100"/>
            <a:ext cx="8426450" cy="1219200"/>
          </a:xfrm>
        </p:spPr>
        <p:txBody>
          <a:bodyPr/>
          <a:lstStyle/>
          <a:p>
            <a:pPr>
              <a:defRPr/>
            </a:pPr>
            <a:r>
              <a:rPr lang="en-US" sz="7500" dirty="0" smtClean="0"/>
              <a:t>II</a:t>
            </a:r>
            <a:r>
              <a:rPr lang="en-US" sz="7500" smtClean="0"/>
              <a:t>. Supervised Learning</a:t>
            </a:r>
            <a:endParaRPr lang="en-US" sz="7500" dirty="0"/>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a:latin typeface="PFDinTextCompPro-Bold" charset="0"/>
                <a:ea typeface="ヒラギノ角ゴ ProN W3" charset="0"/>
                <a:cs typeface="ヒラギノ角ゴ ProN W3" charset="0"/>
              </a:rPr>
              <a:t>MACHINE </a:t>
            </a:r>
            <a:r>
              <a:rPr lang="en-US" cap="none" smtClean="0">
                <a:latin typeface="PFDinTextCompPro-Bold" charset="0"/>
                <a:ea typeface="ヒラギノ角ゴ ProN W3" charset="0"/>
                <a:cs typeface="ヒラギノ角ゴ ProN W3" charset="0"/>
              </a:rPr>
              <a:t>LEARNING</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2943625627"/>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Types of Machine </a:t>
            </a:r>
            <a:r>
              <a:rPr lang="en-US" smtClean="0"/>
              <a:t>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8</a:t>
            </a:fld>
            <a:endParaRPr lang="en-US"/>
          </a:p>
        </p:txBody>
      </p:sp>
      <p:sp>
        <p:nvSpPr>
          <p:cNvPr id="5" name="Rectangle 4"/>
          <p:cNvSpPr/>
          <p:nvPr/>
        </p:nvSpPr>
        <p:spPr>
          <a:xfrm>
            <a:off x="642937" y="1164372"/>
            <a:ext cx="8001000" cy="2246769"/>
          </a:xfrm>
          <a:prstGeom prst="rect">
            <a:avLst/>
          </a:prstGeom>
        </p:spPr>
        <p:txBody>
          <a:bodyPr wrap="square">
            <a:spAutoFit/>
          </a:bodyPr>
          <a:lstStyle/>
          <a:p>
            <a:pPr algn="l"/>
            <a:r>
              <a:rPr lang="en-US" sz="2000" smtClean="0"/>
              <a:t>There are two main categories of machine learning: </a:t>
            </a:r>
            <a:r>
              <a:rPr lang="en-US" sz="2000" b="1" smtClean="0"/>
              <a:t>supervised learning</a:t>
            </a:r>
            <a:r>
              <a:rPr lang="en-US" sz="2000" smtClean="0"/>
              <a:t> and </a:t>
            </a:r>
            <a:r>
              <a:rPr lang="en-US" sz="2000" b="1" smtClean="0"/>
              <a:t>unsupervised learning</a:t>
            </a:r>
            <a:r>
              <a:rPr lang="en-US" sz="2000" smtClean="0"/>
              <a:t>.</a:t>
            </a:r>
          </a:p>
          <a:p>
            <a:pPr algn="l"/>
            <a:endParaRPr lang="en-US" sz="2000" smtClean="0"/>
          </a:p>
          <a:p>
            <a:pPr algn="l"/>
            <a:r>
              <a:rPr lang="en-US" sz="2000" b="1" smtClean="0"/>
              <a:t>Supervised learning</a:t>
            </a:r>
            <a:r>
              <a:rPr lang="en-US" sz="2000" smtClean="0"/>
              <a:t> (aka “predictive modeling”):</a:t>
            </a:r>
            <a:endParaRPr lang="en-US" sz="2000"/>
          </a:p>
          <a:p>
            <a:pPr marL="341313" indent="-341313" algn="l">
              <a:buFont typeface="Arial"/>
              <a:buChar char="•"/>
            </a:pPr>
            <a:r>
              <a:rPr lang="en-US" sz="2000" smtClean="0"/>
              <a:t>Predict an outcome based on input data</a:t>
            </a:r>
          </a:p>
          <a:p>
            <a:pPr marL="341313" indent="-341313" algn="l">
              <a:buFont typeface="Arial"/>
              <a:buChar char="•"/>
            </a:pPr>
            <a:r>
              <a:rPr lang="en-US" sz="2000" smtClean="0"/>
              <a:t>Example: predict whether an email is spam or ham</a:t>
            </a:r>
          </a:p>
          <a:p>
            <a:pPr marL="341313" indent="-341313" algn="l">
              <a:buFont typeface="Arial"/>
              <a:buChar char="•"/>
            </a:pPr>
            <a:r>
              <a:rPr lang="en-US" sz="2000" smtClean="0"/>
              <a:t>Goal is “generalization”</a:t>
            </a:r>
          </a:p>
        </p:txBody>
      </p:sp>
    </p:spTree>
    <p:extLst>
      <p:ext uri="{BB962C8B-B14F-4D97-AF65-F5344CB8AC3E}">
        <p14:creationId xmlns:p14="http://schemas.microsoft.com/office/powerpoint/2010/main" val="36947157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smtClean="0"/>
              <a:t>Supervised </a:t>
            </a:r>
            <a:r>
              <a:rPr lang="en-US" smtClean="0"/>
              <a:t>Learning</a:t>
            </a:r>
            <a:endParaRPr lang="en-US" dirty="0"/>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9</a:t>
            </a:fld>
            <a:endParaRPr lang="en-US"/>
          </a:p>
        </p:txBody>
      </p:sp>
      <p:sp>
        <p:nvSpPr>
          <p:cNvPr id="5" name="Rectangle 4"/>
          <p:cNvSpPr/>
          <p:nvPr/>
        </p:nvSpPr>
        <p:spPr>
          <a:xfrm>
            <a:off x="642937" y="1028700"/>
            <a:ext cx="8001000" cy="400110"/>
          </a:xfrm>
          <a:prstGeom prst="rect">
            <a:avLst/>
          </a:prstGeom>
        </p:spPr>
        <p:txBody>
          <a:bodyPr wrap="square">
            <a:spAutoFit/>
          </a:bodyPr>
          <a:lstStyle/>
          <a:p>
            <a:pPr algn="l"/>
            <a:r>
              <a:rPr lang="en-US" sz="2000" smtClean="0"/>
              <a:t>Predict salary using demographic data</a:t>
            </a: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3937" y="1714500"/>
            <a:ext cx="6324600" cy="26717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1023937" y="4305300"/>
            <a:ext cx="6629400" cy="307777"/>
          </a:xfrm>
          <a:prstGeom prst="rect">
            <a:avLst/>
          </a:prstGeom>
          <a:noFill/>
        </p:spPr>
        <p:txBody>
          <a:bodyPr wrap="square" rtlCol="0">
            <a:spAutoFit/>
          </a:bodyPr>
          <a:lstStyle/>
          <a:p>
            <a:r>
              <a:rPr lang="en-US" sz="1400" smtClean="0"/>
              <a:t>Income survey data for males from the central Atlantic region of the USA in 2009</a:t>
            </a:r>
            <a:endParaRPr lang="en-US" sz="1400"/>
          </a:p>
        </p:txBody>
      </p:sp>
      <p:sp>
        <p:nvSpPr>
          <p:cNvPr id="9" name="TextBox 8"/>
          <p:cNvSpPr txBox="1"/>
          <p:nvPr/>
        </p:nvSpPr>
        <p:spPr>
          <a:xfrm>
            <a:off x="1100137" y="4775656"/>
            <a:ext cx="6629400" cy="215444"/>
          </a:xfrm>
          <a:prstGeom prst="rect">
            <a:avLst/>
          </a:prstGeom>
          <a:noFill/>
        </p:spPr>
        <p:txBody>
          <a:bodyPr wrap="square" rtlCol="0">
            <a:spAutoFit/>
          </a:bodyPr>
          <a:lstStyle/>
          <a:p>
            <a:pPr algn="l"/>
            <a:r>
              <a:rPr lang="en-US" sz="800"/>
              <a:t>Source: https://class.stanford.edu/c4x/HumanitiesScience/StatLearning/asset/introduction.pdf</a:t>
            </a:r>
          </a:p>
        </p:txBody>
      </p:sp>
    </p:spTree>
    <p:extLst>
      <p:ext uri="{BB962C8B-B14F-4D97-AF65-F5344CB8AC3E}">
        <p14:creationId xmlns:p14="http://schemas.microsoft.com/office/powerpoint/2010/main" val="588150527"/>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GA_Instructor_Template_Deck">
  <a:themeElements>
    <a:clrScheme name="">
      <a:dk1>
        <a:srgbClr val="808080"/>
      </a:dk1>
      <a:lt1>
        <a:srgbClr val="FFFFFF"/>
      </a:lt1>
      <a:dk2>
        <a:srgbClr val="000000"/>
      </a:dk2>
      <a:lt2>
        <a:srgbClr val="000000"/>
      </a:lt2>
      <a:accent1>
        <a:srgbClr val="FFFFD6"/>
      </a:accent1>
      <a:accent2>
        <a:srgbClr val="333399"/>
      </a:accent2>
      <a:accent3>
        <a:srgbClr val="AAAAAA"/>
      </a:accent3>
      <a:accent4>
        <a:srgbClr val="DADADA"/>
      </a:accent4>
      <a:accent5>
        <a:srgbClr val="FFFFE8"/>
      </a:accent5>
      <a:accent6>
        <a:srgbClr val="2D2D8A"/>
      </a:accent6>
      <a:hlink>
        <a:srgbClr val="009999"/>
      </a:hlink>
      <a:folHlink>
        <a:srgbClr val="99CC00"/>
      </a:folHlink>
    </a:clrScheme>
    <a:fontScheme name="Title">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Agenda">
  <a:themeElements>
    <a:clrScheme name="General Assembly">
      <a:dk1>
        <a:srgbClr val="000000"/>
      </a:dk1>
      <a:lt1>
        <a:srgbClr val="FFFFFF"/>
      </a:lt1>
      <a:dk2>
        <a:srgbClr val="000000"/>
      </a:dk2>
      <a:lt2>
        <a:srgbClr val="808080"/>
      </a:lt2>
      <a:accent1>
        <a:srgbClr val="650A34"/>
      </a:accent1>
      <a:accent2>
        <a:srgbClr val="ED203B"/>
      </a:accent2>
      <a:accent3>
        <a:srgbClr val="FF9DB6"/>
      </a:accent3>
      <a:accent4>
        <a:srgbClr val="FFD707"/>
      </a:accent4>
      <a:accent5>
        <a:srgbClr val="78E6D2"/>
      </a:accent5>
      <a:accent6>
        <a:srgbClr val="23C2BC"/>
      </a:accent6>
      <a:hlink>
        <a:srgbClr val="009999"/>
      </a:hlink>
      <a:folHlink>
        <a:srgbClr val="99CC00"/>
      </a:folHlink>
    </a:clrScheme>
    <a:fontScheme name="Agenda">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solidFill>
          <a:schemeClr val="accent1"/>
        </a:solidFill>
        <a:ln w="127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a:lstStyle/>
    </a:lnDef>
  </a:objectDefaults>
  <a:extraClrSchemeLst>
    <a:extraClrScheme>
      <a:clrScheme name="Agend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GA_Instructor_Template_Deck.potx</Template>
  <TotalTime>10816</TotalTime>
  <Pages>0</Pages>
  <Words>959</Words>
  <Characters>0</Characters>
  <Application>Microsoft Office PowerPoint</Application>
  <PresentationFormat>Custom</PresentationFormat>
  <Lines>0</Lines>
  <Paragraphs>186</Paragraphs>
  <Slides>27</Slides>
  <Notes>27</Notes>
  <HiddenSlides>0</HiddenSlides>
  <MMClips>0</MMClips>
  <ScaleCrop>false</ScaleCrop>
  <HeadingPairs>
    <vt:vector size="4" baseType="variant">
      <vt:variant>
        <vt:lpstr>Theme</vt:lpstr>
      </vt:variant>
      <vt:variant>
        <vt:i4>2</vt:i4>
      </vt:variant>
      <vt:variant>
        <vt:lpstr>Slide Titles</vt:lpstr>
      </vt:variant>
      <vt:variant>
        <vt:i4>27</vt:i4>
      </vt:variant>
    </vt:vector>
  </HeadingPairs>
  <TitlesOfParts>
    <vt:vector size="29" baseType="lpstr">
      <vt:lpstr>GA_Instructor_Template_Deck</vt:lpstr>
      <vt:lpstr>Agenda</vt:lpstr>
      <vt:lpstr>DATA SCIENCE machine learning</vt:lpstr>
      <vt:lpstr>  I. what is machine learning? iI. Supervised Learning III. Unsupervised Learning</vt:lpstr>
      <vt:lpstr>I. What is machine learning?</vt:lpstr>
      <vt:lpstr>PowerPoint Presentation</vt:lpstr>
      <vt:lpstr>PowerPoint Presentation</vt:lpstr>
      <vt:lpstr>PowerPoint Presentation</vt:lpstr>
      <vt:lpstr>II. Supervised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III. UNSupervised Learning</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Kevin Markham</cp:lastModifiedBy>
  <cp:revision>1049</cp:revision>
  <dcterms:modified xsi:type="dcterms:W3CDTF">2015-08-27T17:35:21Z</dcterms:modified>
</cp:coreProperties>
</file>